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Wedges" charset="1" panose="02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https://www.linkedin.com/in/mohithsaran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90.png" Type="http://schemas.openxmlformats.org/officeDocument/2006/relationships/image"/><Relationship Id="rId13" Target="../media/image91.png" Type="http://schemas.openxmlformats.org/officeDocument/2006/relationships/image"/><Relationship Id="rId14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12" Target="../media/image37.png" Type="http://schemas.openxmlformats.org/officeDocument/2006/relationships/image"/><Relationship Id="rId13" Target="../media/image38.svg" Type="http://schemas.openxmlformats.org/officeDocument/2006/relationships/image"/><Relationship Id="rId14" Target="../media/image39.png" Type="http://schemas.openxmlformats.org/officeDocument/2006/relationships/image"/><Relationship Id="rId15" Target="../media/image40.svg" Type="http://schemas.openxmlformats.org/officeDocument/2006/relationships/image"/><Relationship Id="rId16" Target="../media/image41.png" Type="http://schemas.openxmlformats.org/officeDocument/2006/relationships/image"/><Relationship Id="rId17" Target="../media/image42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6.png" Type="http://schemas.openxmlformats.org/officeDocument/2006/relationships/image"/><Relationship Id="rId20" Target="../media/image15.png" Type="http://schemas.openxmlformats.org/officeDocument/2006/relationships/image"/><Relationship Id="rId21" Target="../media/image16.svg" Type="http://schemas.openxmlformats.org/officeDocument/2006/relationships/image"/><Relationship Id="rId22" Target="../media/image43.png" Type="http://schemas.openxmlformats.org/officeDocument/2006/relationships/image"/><Relationship Id="rId23" Target="../media/image44.svg" Type="http://schemas.openxmlformats.org/officeDocument/2006/relationships/image"/><Relationship Id="rId24" Target="../media/image92.png" Type="http://schemas.openxmlformats.org/officeDocument/2006/relationships/image"/><Relationship Id="rId25" Target="../media/image93.png" Type="http://schemas.openxmlformats.org/officeDocument/2006/relationships/image"/><Relationship Id="rId26" Target="../media/image10.png" Type="http://schemas.openxmlformats.org/officeDocument/2006/relationships/image"/><Relationship Id="rId3" Target="../media/image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70.png" Type="http://schemas.openxmlformats.org/officeDocument/2006/relationships/image"/><Relationship Id="rId9" Target="../media/image7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94.png" Type="http://schemas.openxmlformats.org/officeDocument/2006/relationships/image"/><Relationship Id="rId2" Target="../media/image59.png" Type="http://schemas.openxmlformats.org/officeDocument/2006/relationships/image"/><Relationship Id="rId20" Target="../media/image95.png" Type="http://schemas.openxmlformats.org/officeDocument/2006/relationships/image"/><Relationship Id="rId21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11" Target="../media/image15.png" Type="http://schemas.openxmlformats.org/officeDocument/2006/relationships/image"/><Relationship Id="rId12" Target="../media/image16.svg" Type="http://schemas.openxmlformats.org/officeDocument/2006/relationships/image"/><Relationship Id="rId13" Target="../media/image83.png" Type="http://schemas.openxmlformats.org/officeDocument/2006/relationships/image"/><Relationship Id="rId14" Target="../media/image84.sv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17" Target="../media/image97.png" Type="http://schemas.openxmlformats.org/officeDocument/2006/relationships/image"/><Relationship Id="rId18" Target="../media/image98.png" Type="http://schemas.openxmlformats.org/officeDocument/2006/relationships/image"/><Relationship Id="rId19" Target="../media/image10.png" Type="http://schemas.openxmlformats.org/officeDocument/2006/relationships/image"/><Relationship Id="rId2" Target="../media/image96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11" Target="../media/image28.svg" Type="http://schemas.openxmlformats.org/officeDocument/2006/relationships/image"/><Relationship Id="rId12" Target="../media/image101.png" Type="http://schemas.openxmlformats.org/officeDocument/2006/relationships/image"/><Relationship Id="rId13" Target="../media/image1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99.png" Type="http://schemas.openxmlformats.org/officeDocument/2006/relationships/image"/><Relationship Id="rId5" Target="../media/image100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png" Type="http://schemas.openxmlformats.org/officeDocument/2006/relationships/image"/><Relationship Id="rId14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30.png" Type="http://schemas.openxmlformats.org/officeDocument/2006/relationships/image"/><Relationship Id="rId12" Target="../media/image10.pn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5.png" Type="http://schemas.openxmlformats.org/officeDocument/2006/relationships/image"/><Relationship Id="rId19" Target="../media/image16.svg" Type="http://schemas.openxmlformats.org/officeDocument/2006/relationships/image"/><Relationship Id="rId2" Target="../media/image31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45.png" Type="http://schemas.openxmlformats.org/officeDocument/2006/relationships/image"/><Relationship Id="rId23" Target="../media/image46.png" Type="http://schemas.openxmlformats.org/officeDocument/2006/relationships/image"/><Relationship Id="rId24" Target="../media/image10.png" Type="http://schemas.openxmlformats.org/officeDocument/2006/relationships/image"/><Relationship Id="rId3" Target="../media/image32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png" Type="http://schemas.openxmlformats.org/officeDocument/2006/relationships/image"/><Relationship Id="rId14" Target="../media/image10.pn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66.png" Type="http://schemas.openxmlformats.org/officeDocument/2006/relationships/image"/><Relationship Id="rId12" Target="../media/image67.svg" Type="http://schemas.openxmlformats.org/officeDocument/2006/relationships/image"/><Relationship Id="rId13" Target="../media/image68.png" Type="http://schemas.openxmlformats.org/officeDocument/2006/relationships/image"/><Relationship Id="rId14" Target="../media/image69.svg" Type="http://schemas.openxmlformats.org/officeDocument/2006/relationships/image"/><Relationship Id="rId15" Target="../media/image70.png" Type="http://schemas.openxmlformats.org/officeDocument/2006/relationships/image"/><Relationship Id="rId16" Target="../media/image71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72.png" Type="http://schemas.openxmlformats.org/officeDocument/2006/relationships/image"/><Relationship Id="rId2" Target="../media/image59.png" Type="http://schemas.openxmlformats.org/officeDocument/2006/relationships/image"/><Relationship Id="rId20" Target="../media/image73.png" Type="http://schemas.openxmlformats.org/officeDocument/2006/relationships/image"/><Relationship Id="rId21" Target="../media/image10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60.png" Type="http://schemas.openxmlformats.org/officeDocument/2006/relationships/image"/><Relationship Id="rId6" Target="../media/image61.svg" Type="http://schemas.openxmlformats.org/officeDocument/2006/relationships/image"/><Relationship Id="rId7" Target="../media/image62.png" Type="http://schemas.openxmlformats.org/officeDocument/2006/relationships/image"/><Relationship Id="rId8" Target="../media/image63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77.png" Type="http://schemas.openxmlformats.org/officeDocument/2006/relationships/image"/><Relationship Id="rId13" Target="../media/image78.png" Type="http://schemas.openxmlformats.org/officeDocument/2006/relationships/image"/><Relationship Id="rId14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1.png" Type="http://schemas.openxmlformats.org/officeDocument/2006/relationships/image"/><Relationship Id="rId5" Target="../media/image74.pn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75.png" Type="http://schemas.openxmlformats.org/officeDocument/2006/relationships/image"/><Relationship Id="rId9" Target="../media/image7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83.png" Type="http://schemas.openxmlformats.org/officeDocument/2006/relationships/image"/><Relationship Id="rId13" Target="../media/image84.svg" Type="http://schemas.openxmlformats.org/officeDocument/2006/relationships/image"/><Relationship Id="rId14" Target="../media/image75.png" Type="http://schemas.openxmlformats.org/officeDocument/2006/relationships/image"/><Relationship Id="rId15" Target="../media/image76.svg" Type="http://schemas.openxmlformats.org/officeDocument/2006/relationships/image"/><Relationship Id="rId16" Target="../media/image85.png" Type="http://schemas.openxmlformats.org/officeDocument/2006/relationships/image"/><Relationship Id="rId17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79.png" Type="http://schemas.openxmlformats.org/officeDocument/2006/relationships/image"/><Relationship Id="rId5" Target="../media/image80.svg" Type="http://schemas.openxmlformats.org/officeDocument/2006/relationships/image"/><Relationship Id="rId6" Target="../media/image81.png" Type="http://schemas.openxmlformats.org/officeDocument/2006/relationships/image"/><Relationship Id="rId7" Target="../media/image82.svg" Type="http://schemas.openxmlformats.org/officeDocument/2006/relationships/image"/><Relationship Id="rId8" Target="../media/image23.png" Type="http://schemas.openxmlformats.org/officeDocument/2006/relationships/image"/><Relationship Id="rId9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10.pn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86.png" Type="http://schemas.openxmlformats.org/officeDocument/2006/relationships/image"/><Relationship Id="rId6" Target="../media/image87.pn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Relationship Id="rId9" Target="../media/image8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06191" y="5143500"/>
            <a:ext cx="6241359" cy="6233557"/>
          </a:xfrm>
          <a:custGeom>
            <a:avLst/>
            <a:gdLst/>
            <a:ahLst/>
            <a:cxnLst/>
            <a:rect r="r" b="b" t="t" l="l"/>
            <a:pathLst>
              <a:path h="6233557" w="6241359">
                <a:moveTo>
                  <a:pt x="0" y="0"/>
                </a:moveTo>
                <a:lnTo>
                  <a:pt x="6241358" y="0"/>
                </a:lnTo>
                <a:lnTo>
                  <a:pt x="6241358" y="6233557"/>
                </a:lnTo>
                <a:lnTo>
                  <a:pt x="0" y="62335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59597" y="8971541"/>
            <a:ext cx="4835208" cy="4811032"/>
          </a:xfrm>
          <a:custGeom>
            <a:avLst/>
            <a:gdLst/>
            <a:ahLst/>
            <a:cxnLst/>
            <a:rect r="r" b="b" t="t" l="l"/>
            <a:pathLst>
              <a:path h="4811032" w="4835208">
                <a:moveTo>
                  <a:pt x="0" y="0"/>
                </a:moveTo>
                <a:lnTo>
                  <a:pt x="4835208" y="0"/>
                </a:lnTo>
                <a:lnTo>
                  <a:pt x="4835208" y="4811032"/>
                </a:lnTo>
                <a:lnTo>
                  <a:pt x="0" y="48110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02375" y="-1768964"/>
            <a:ext cx="6032172" cy="6062485"/>
          </a:xfrm>
          <a:custGeom>
            <a:avLst/>
            <a:gdLst/>
            <a:ahLst/>
            <a:cxnLst/>
            <a:rect r="r" b="b" t="t" l="l"/>
            <a:pathLst>
              <a:path h="6062485" w="6032172">
                <a:moveTo>
                  <a:pt x="0" y="0"/>
                </a:moveTo>
                <a:lnTo>
                  <a:pt x="6032172" y="0"/>
                </a:lnTo>
                <a:lnTo>
                  <a:pt x="6032172" y="6062485"/>
                </a:lnTo>
                <a:lnTo>
                  <a:pt x="0" y="6062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3705083">
            <a:off x="13458659" y="3568440"/>
            <a:ext cx="1661475" cy="2786011"/>
          </a:xfrm>
          <a:custGeom>
            <a:avLst/>
            <a:gdLst/>
            <a:ahLst/>
            <a:cxnLst/>
            <a:rect r="r" b="b" t="t" l="l"/>
            <a:pathLst>
              <a:path h="2786011" w="1661475">
                <a:moveTo>
                  <a:pt x="1661475" y="0"/>
                </a:moveTo>
                <a:lnTo>
                  <a:pt x="0" y="0"/>
                </a:lnTo>
                <a:lnTo>
                  <a:pt x="0" y="2786011"/>
                </a:lnTo>
                <a:lnTo>
                  <a:pt x="1661475" y="2786011"/>
                </a:lnTo>
                <a:lnTo>
                  <a:pt x="166147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3705083">
            <a:off x="2604039" y="2951292"/>
            <a:ext cx="1661475" cy="2786011"/>
          </a:xfrm>
          <a:custGeom>
            <a:avLst/>
            <a:gdLst/>
            <a:ahLst/>
            <a:cxnLst/>
            <a:rect r="r" b="b" t="t" l="l"/>
            <a:pathLst>
              <a:path h="2786011" w="1661475">
                <a:moveTo>
                  <a:pt x="0" y="2786011"/>
                </a:moveTo>
                <a:lnTo>
                  <a:pt x="1661475" y="2786011"/>
                </a:lnTo>
                <a:lnTo>
                  <a:pt x="1661475" y="0"/>
                </a:lnTo>
                <a:lnTo>
                  <a:pt x="0" y="0"/>
                </a:lnTo>
                <a:lnTo>
                  <a:pt x="0" y="278601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51421" y="6352551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551854" y="-3392536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3661" y="7590801"/>
            <a:ext cx="3033360" cy="3033360"/>
          </a:xfrm>
          <a:custGeom>
            <a:avLst/>
            <a:gdLst/>
            <a:ahLst/>
            <a:cxnLst/>
            <a:rect r="r" b="b" t="t" l="l"/>
            <a:pathLst>
              <a:path h="3033360" w="3033360">
                <a:moveTo>
                  <a:pt x="0" y="0"/>
                </a:moveTo>
                <a:lnTo>
                  <a:pt x="3033360" y="0"/>
                </a:lnTo>
                <a:lnTo>
                  <a:pt x="3033360" y="3033360"/>
                </a:lnTo>
                <a:lnTo>
                  <a:pt x="0" y="3033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03115" y="-80168"/>
            <a:ext cx="3033360" cy="3033360"/>
          </a:xfrm>
          <a:custGeom>
            <a:avLst/>
            <a:gdLst/>
            <a:ahLst/>
            <a:cxnLst/>
            <a:rect r="r" b="b" t="t" l="l"/>
            <a:pathLst>
              <a:path h="3033360" w="3033360">
                <a:moveTo>
                  <a:pt x="0" y="0"/>
                </a:moveTo>
                <a:lnTo>
                  <a:pt x="3033359" y="0"/>
                </a:lnTo>
                <a:lnTo>
                  <a:pt x="3033359" y="3033360"/>
                </a:lnTo>
                <a:lnTo>
                  <a:pt x="0" y="30333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50338" y="796901"/>
            <a:ext cx="7758050" cy="4363903"/>
          </a:xfrm>
          <a:custGeom>
            <a:avLst/>
            <a:gdLst/>
            <a:ahLst/>
            <a:cxnLst/>
            <a:rect r="r" b="b" t="t" l="l"/>
            <a:pathLst>
              <a:path h="4363903" w="7758050">
                <a:moveTo>
                  <a:pt x="0" y="0"/>
                </a:moveTo>
                <a:lnTo>
                  <a:pt x="7758050" y="0"/>
                </a:lnTo>
                <a:lnTo>
                  <a:pt x="7758050" y="4363904"/>
                </a:lnTo>
                <a:lnTo>
                  <a:pt x="0" y="43639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29978" y="5017930"/>
            <a:ext cx="5198769" cy="261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47"/>
              </a:lnSpc>
            </a:pPr>
            <a:r>
              <a:rPr lang="en-US" sz="7533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SALES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54440" y="7547518"/>
            <a:ext cx="4349846" cy="134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7"/>
              </a:lnSpc>
            </a:pPr>
            <a:r>
              <a:rPr lang="en-US" sz="3877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BY </a:t>
            </a:r>
          </a:p>
          <a:p>
            <a:pPr algn="ctr">
              <a:lnSpc>
                <a:spcPts val="5427"/>
              </a:lnSpc>
            </a:pPr>
            <a:r>
              <a:rPr lang="en-US" sz="3877" u="sng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  <a:hlinkClick r:id="rId12" tooltip="https://www.linkedin.com/in/mohithsaran/"/>
              </a:rPr>
              <a:t>MOHITH SARAN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97887" y="111255"/>
            <a:ext cx="6262951" cy="91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7"/>
              </a:lnSpc>
            </a:pPr>
            <a:r>
              <a:rPr lang="en-US" sz="542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SQL CASE STUDY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41956">
            <a:off x="12569950" y="-2507545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1956">
            <a:off x="-3018480" y="779643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4865" y="8812090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8" y="0"/>
                </a:lnTo>
                <a:lnTo>
                  <a:pt x="3132048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276647" y="3283681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8" y="0"/>
                </a:lnTo>
                <a:lnTo>
                  <a:pt x="3132048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41710" y="-1635905"/>
            <a:ext cx="5198622" cy="5224746"/>
          </a:xfrm>
          <a:custGeom>
            <a:avLst/>
            <a:gdLst/>
            <a:ahLst/>
            <a:cxnLst/>
            <a:rect r="r" b="b" t="t" l="l"/>
            <a:pathLst>
              <a:path h="5224746" w="5198622">
                <a:moveTo>
                  <a:pt x="0" y="0"/>
                </a:moveTo>
                <a:lnTo>
                  <a:pt x="5198623" y="0"/>
                </a:lnTo>
                <a:lnTo>
                  <a:pt x="5198623" y="5224746"/>
                </a:lnTo>
                <a:lnTo>
                  <a:pt x="0" y="5224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78924" y="7575540"/>
            <a:ext cx="4702448" cy="5933688"/>
          </a:xfrm>
          <a:custGeom>
            <a:avLst/>
            <a:gdLst/>
            <a:ahLst/>
            <a:cxnLst/>
            <a:rect r="r" b="b" t="t" l="l"/>
            <a:pathLst>
              <a:path h="5933688" w="4702448">
                <a:moveTo>
                  <a:pt x="0" y="0"/>
                </a:moveTo>
                <a:lnTo>
                  <a:pt x="4702448" y="0"/>
                </a:lnTo>
                <a:lnTo>
                  <a:pt x="4702448" y="5933688"/>
                </a:lnTo>
                <a:lnTo>
                  <a:pt x="0" y="5933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79339" y="976468"/>
            <a:ext cx="2241262" cy="2057886"/>
          </a:xfrm>
          <a:custGeom>
            <a:avLst/>
            <a:gdLst/>
            <a:ahLst/>
            <a:cxnLst/>
            <a:rect r="r" b="b" t="t" l="l"/>
            <a:pathLst>
              <a:path h="2057886" w="2241262">
                <a:moveTo>
                  <a:pt x="0" y="0"/>
                </a:moveTo>
                <a:lnTo>
                  <a:pt x="2241262" y="0"/>
                </a:lnTo>
                <a:lnTo>
                  <a:pt x="2241262" y="2057885"/>
                </a:lnTo>
                <a:lnTo>
                  <a:pt x="0" y="20578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660745" y="5143500"/>
            <a:ext cx="1518346" cy="1855757"/>
          </a:xfrm>
          <a:custGeom>
            <a:avLst/>
            <a:gdLst/>
            <a:ahLst/>
            <a:cxnLst/>
            <a:rect r="r" b="b" t="t" l="l"/>
            <a:pathLst>
              <a:path h="1855757" w="1518346">
                <a:moveTo>
                  <a:pt x="0" y="0"/>
                </a:moveTo>
                <a:lnTo>
                  <a:pt x="1518346" y="0"/>
                </a:lnTo>
                <a:lnTo>
                  <a:pt x="1518346" y="1855757"/>
                </a:lnTo>
                <a:lnTo>
                  <a:pt x="0" y="1855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8111" y="1493833"/>
            <a:ext cx="10651779" cy="3579696"/>
          </a:xfrm>
          <a:custGeom>
            <a:avLst/>
            <a:gdLst/>
            <a:ahLst/>
            <a:cxnLst/>
            <a:rect r="r" b="b" t="t" l="l"/>
            <a:pathLst>
              <a:path h="3579696" w="10651779">
                <a:moveTo>
                  <a:pt x="0" y="0"/>
                </a:moveTo>
                <a:lnTo>
                  <a:pt x="10651778" y="0"/>
                </a:lnTo>
                <a:lnTo>
                  <a:pt x="10651778" y="3579697"/>
                </a:lnTo>
                <a:lnTo>
                  <a:pt x="0" y="35796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405688" y="5599322"/>
            <a:ext cx="6940521" cy="1399935"/>
          </a:xfrm>
          <a:custGeom>
            <a:avLst/>
            <a:gdLst/>
            <a:ahLst/>
            <a:cxnLst/>
            <a:rect r="r" b="b" t="t" l="l"/>
            <a:pathLst>
              <a:path h="1399935" w="6940521">
                <a:moveTo>
                  <a:pt x="0" y="0"/>
                </a:moveTo>
                <a:lnTo>
                  <a:pt x="6940522" y="0"/>
                </a:lnTo>
                <a:lnTo>
                  <a:pt x="6940522" y="1399935"/>
                </a:lnTo>
                <a:lnTo>
                  <a:pt x="0" y="139993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77838" y="239708"/>
            <a:ext cx="15410162" cy="1100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0"/>
              </a:lnSpc>
              <a:spcBef>
                <a:spcPct val="0"/>
              </a:spcBef>
            </a:pPr>
            <a:r>
              <a:rPr lang="en-US" sz="3178">
                <a:solidFill>
                  <a:srgbClr val="000000"/>
                </a:solidFill>
                <a:latin typeface="Wedges"/>
                <a:ea typeface="Wedges"/>
                <a:cs typeface="Wedges"/>
                <a:sym typeface="Wedges"/>
              </a:rPr>
              <a:t>GROUP THE ORDERS BY DATE AND CALCULATE THE AVERAGE NUMBER OF PIZZAS ORDERED PER DAY.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338513" y="8242714"/>
            <a:ext cx="3610974" cy="2031173"/>
          </a:xfrm>
          <a:custGeom>
            <a:avLst/>
            <a:gdLst/>
            <a:ahLst/>
            <a:cxnLst/>
            <a:rect r="r" b="b" t="t" l="l"/>
            <a:pathLst>
              <a:path h="2031173" w="3610974">
                <a:moveTo>
                  <a:pt x="0" y="0"/>
                </a:moveTo>
                <a:lnTo>
                  <a:pt x="3610974" y="0"/>
                </a:lnTo>
                <a:lnTo>
                  <a:pt x="3610974" y="2031172"/>
                </a:lnTo>
                <a:lnTo>
                  <a:pt x="0" y="203117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0496">
            <a:off x="-5166245" y="-2450445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44139">
            <a:off x="3349740" y="9344703"/>
            <a:ext cx="1878988" cy="1592015"/>
          </a:xfrm>
          <a:custGeom>
            <a:avLst/>
            <a:gdLst/>
            <a:ahLst/>
            <a:cxnLst/>
            <a:rect r="r" b="b" t="t" l="l"/>
            <a:pathLst>
              <a:path h="1592015" w="1878988">
                <a:moveTo>
                  <a:pt x="0" y="0"/>
                </a:moveTo>
                <a:lnTo>
                  <a:pt x="1878988" y="0"/>
                </a:lnTo>
                <a:lnTo>
                  <a:pt x="1878988" y="1592015"/>
                </a:lnTo>
                <a:lnTo>
                  <a:pt x="0" y="1592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796732" y="7562565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2" y="0"/>
                </a:lnTo>
                <a:lnTo>
                  <a:pt x="4069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895432">
            <a:off x="13606734" y="3989972"/>
            <a:ext cx="1817457" cy="1605971"/>
          </a:xfrm>
          <a:custGeom>
            <a:avLst/>
            <a:gdLst/>
            <a:ahLst/>
            <a:cxnLst/>
            <a:rect r="r" b="b" t="t" l="l"/>
            <a:pathLst>
              <a:path h="1605971" w="1817457">
                <a:moveTo>
                  <a:pt x="0" y="0"/>
                </a:moveTo>
                <a:lnTo>
                  <a:pt x="1817457" y="0"/>
                </a:lnTo>
                <a:lnTo>
                  <a:pt x="1817457" y="1605971"/>
                </a:lnTo>
                <a:lnTo>
                  <a:pt x="0" y="16059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46232">
            <a:off x="12682608" y="9613359"/>
            <a:ext cx="1681412" cy="1054704"/>
          </a:xfrm>
          <a:custGeom>
            <a:avLst/>
            <a:gdLst/>
            <a:ahLst/>
            <a:cxnLst/>
            <a:rect r="r" b="b" t="t" l="l"/>
            <a:pathLst>
              <a:path h="1054704" w="1681412">
                <a:moveTo>
                  <a:pt x="0" y="0"/>
                </a:moveTo>
                <a:lnTo>
                  <a:pt x="1681412" y="0"/>
                </a:lnTo>
                <a:lnTo>
                  <a:pt x="1681412" y="1054704"/>
                </a:lnTo>
                <a:lnTo>
                  <a:pt x="0" y="10547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709356" y="3632931"/>
            <a:ext cx="1157288" cy="4114800"/>
          </a:xfrm>
          <a:custGeom>
            <a:avLst/>
            <a:gdLst/>
            <a:ahLst/>
            <a:cxnLst/>
            <a:rect r="r" b="b" t="t" l="l"/>
            <a:pathLst>
              <a:path h="4114800" w="1157288">
                <a:moveTo>
                  <a:pt x="0" y="0"/>
                </a:moveTo>
                <a:lnTo>
                  <a:pt x="1157288" y="0"/>
                </a:lnTo>
                <a:lnTo>
                  <a:pt x="1157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50056" y="1371395"/>
            <a:ext cx="1157288" cy="4114800"/>
          </a:xfrm>
          <a:custGeom>
            <a:avLst/>
            <a:gdLst/>
            <a:ahLst/>
            <a:cxnLst/>
            <a:rect r="r" b="b" t="t" l="l"/>
            <a:pathLst>
              <a:path h="4114800" w="1157288">
                <a:moveTo>
                  <a:pt x="0" y="0"/>
                </a:moveTo>
                <a:lnTo>
                  <a:pt x="1157288" y="0"/>
                </a:lnTo>
                <a:lnTo>
                  <a:pt x="1157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230741">
            <a:off x="-2781238" y="6993559"/>
            <a:ext cx="5221600" cy="6586881"/>
          </a:xfrm>
          <a:custGeom>
            <a:avLst/>
            <a:gdLst/>
            <a:ahLst/>
            <a:cxnLst/>
            <a:rect r="r" b="b" t="t" l="l"/>
            <a:pathLst>
              <a:path h="6586881" w="5221600">
                <a:moveTo>
                  <a:pt x="0" y="0"/>
                </a:moveTo>
                <a:lnTo>
                  <a:pt x="5221600" y="0"/>
                </a:lnTo>
                <a:lnTo>
                  <a:pt x="5221600" y="6586882"/>
                </a:lnTo>
                <a:lnTo>
                  <a:pt x="0" y="65868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765244">
            <a:off x="14316356" y="-765143"/>
            <a:ext cx="4734917" cy="4468039"/>
          </a:xfrm>
          <a:custGeom>
            <a:avLst/>
            <a:gdLst/>
            <a:ahLst/>
            <a:cxnLst/>
            <a:rect r="r" b="b" t="t" l="l"/>
            <a:pathLst>
              <a:path h="4468039" w="4734917">
                <a:moveTo>
                  <a:pt x="0" y="0"/>
                </a:moveTo>
                <a:lnTo>
                  <a:pt x="4734916" y="0"/>
                </a:lnTo>
                <a:lnTo>
                  <a:pt x="4734916" y="4468039"/>
                </a:lnTo>
                <a:lnTo>
                  <a:pt x="0" y="446803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570842">
            <a:off x="2897849" y="3727672"/>
            <a:ext cx="1518346" cy="1855757"/>
          </a:xfrm>
          <a:custGeom>
            <a:avLst/>
            <a:gdLst/>
            <a:ahLst/>
            <a:cxnLst/>
            <a:rect r="r" b="b" t="t" l="l"/>
            <a:pathLst>
              <a:path h="1855757" w="1518346">
                <a:moveTo>
                  <a:pt x="0" y="0"/>
                </a:moveTo>
                <a:lnTo>
                  <a:pt x="1518346" y="0"/>
                </a:lnTo>
                <a:lnTo>
                  <a:pt x="1518346" y="1855757"/>
                </a:lnTo>
                <a:lnTo>
                  <a:pt x="0" y="18557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41236" y="5579546"/>
            <a:ext cx="1782584" cy="1636736"/>
          </a:xfrm>
          <a:custGeom>
            <a:avLst/>
            <a:gdLst/>
            <a:ahLst/>
            <a:cxnLst/>
            <a:rect r="r" b="b" t="t" l="l"/>
            <a:pathLst>
              <a:path h="1636736" w="1782584">
                <a:moveTo>
                  <a:pt x="0" y="0"/>
                </a:moveTo>
                <a:lnTo>
                  <a:pt x="1782584" y="0"/>
                </a:lnTo>
                <a:lnTo>
                  <a:pt x="1782584" y="1636737"/>
                </a:lnTo>
                <a:lnTo>
                  <a:pt x="0" y="163673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673942" y="1749916"/>
            <a:ext cx="658627" cy="848349"/>
          </a:xfrm>
          <a:custGeom>
            <a:avLst/>
            <a:gdLst/>
            <a:ahLst/>
            <a:cxnLst/>
            <a:rect r="r" b="b" t="t" l="l"/>
            <a:pathLst>
              <a:path h="848349" w="658627">
                <a:moveTo>
                  <a:pt x="0" y="0"/>
                </a:moveTo>
                <a:lnTo>
                  <a:pt x="658627" y="0"/>
                </a:lnTo>
                <a:lnTo>
                  <a:pt x="658627" y="848349"/>
                </a:lnTo>
                <a:lnTo>
                  <a:pt x="0" y="84834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740170" y="2174091"/>
            <a:ext cx="6256703" cy="4293362"/>
          </a:xfrm>
          <a:custGeom>
            <a:avLst/>
            <a:gdLst/>
            <a:ahLst/>
            <a:cxnLst/>
            <a:rect r="r" b="b" t="t" l="l"/>
            <a:pathLst>
              <a:path h="4293362" w="6256703">
                <a:moveTo>
                  <a:pt x="0" y="0"/>
                </a:moveTo>
                <a:lnTo>
                  <a:pt x="6256703" y="0"/>
                </a:lnTo>
                <a:lnTo>
                  <a:pt x="6256703" y="4293361"/>
                </a:lnTo>
                <a:lnTo>
                  <a:pt x="0" y="429336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-18385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441328" y="6589191"/>
            <a:ext cx="11091011" cy="1856047"/>
          </a:xfrm>
          <a:custGeom>
            <a:avLst/>
            <a:gdLst/>
            <a:ahLst/>
            <a:cxnLst/>
            <a:rect r="r" b="b" t="t" l="l"/>
            <a:pathLst>
              <a:path h="1856047" w="11091011">
                <a:moveTo>
                  <a:pt x="0" y="0"/>
                </a:moveTo>
                <a:lnTo>
                  <a:pt x="11091012" y="0"/>
                </a:lnTo>
                <a:lnTo>
                  <a:pt x="11091012" y="1856047"/>
                </a:lnTo>
                <a:lnTo>
                  <a:pt x="0" y="1856047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98464" y="-114300"/>
            <a:ext cx="15976741" cy="3189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8"/>
              </a:lnSpc>
            </a:pPr>
            <a:r>
              <a:rPr lang="en-US" sz="605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DETERMINE THE TOP 3 MOST ORDERED PIZZA TYPES BASED ON REVENUE.</a:t>
            </a:r>
          </a:p>
          <a:p>
            <a:pPr algn="ctr" marL="0" indent="0" lvl="0">
              <a:lnSpc>
                <a:spcPts val="8478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300114" y="8445238"/>
            <a:ext cx="3368172" cy="1894597"/>
          </a:xfrm>
          <a:custGeom>
            <a:avLst/>
            <a:gdLst/>
            <a:ahLst/>
            <a:cxnLst/>
            <a:rect r="r" b="b" t="t" l="l"/>
            <a:pathLst>
              <a:path h="1894597" w="3368172">
                <a:moveTo>
                  <a:pt x="0" y="0"/>
                </a:moveTo>
                <a:lnTo>
                  <a:pt x="3368173" y="0"/>
                </a:lnTo>
                <a:lnTo>
                  <a:pt x="3368173" y="1894597"/>
                </a:lnTo>
                <a:lnTo>
                  <a:pt x="0" y="1894597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36214" y="5467663"/>
            <a:ext cx="3824760" cy="3839157"/>
          </a:xfrm>
          <a:custGeom>
            <a:avLst/>
            <a:gdLst/>
            <a:ahLst/>
            <a:cxnLst/>
            <a:rect r="r" b="b" t="t" l="l"/>
            <a:pathLst>
              <a:path h="3839157" w="3824760">
                <a:moveTo>
                  <a:pt x="0" y="0"/>
                </a:moveTo>
                <a:lnTo>
                  <a:pt x="3824759" y="0"/>
                </a:lnTo>
                <a:lnTo>
                  <a:pt x="3824759" y="3839156"/>
                </a:lnTo>
                <a:lnTo>
                  <a:pt x="0" y="383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19023">
            <a:off x="-4016505" y="-2407413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753783" y="-37256"/>
            <a:ext cx="19267665" cy="181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12"/>
              </a:lnSpc>
              <a:spcBef>
                <a:spcPct val="0"/>
              </a:spcBef>
            </a:pPr>
            <a:r>
              <a:rPr lang="en-US" sz="5223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CALCULATE THE PERCENTAGE CONTRIBUTION OF EACH PIZZA TYPE TO TOTAL REVENUE.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319023">
            <a:off x="13629736" y="61722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59018" y="9535471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7" y="0"/>
                </a:lnTo>
                <a:lnTo>
                  <a:pt x="3132047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352775">
            <a:off x="4936206" y="9063450"/>
            <a:ext cx="1105336" cy="1803960"/>
          </a:xfrm>
          <a:custGeom>
            <a:avLst/>
            <a:gdLst/>
            <a:ahLst/>
            <a:cxnLst/>
            <a:rect r="r" b="b" t="t" l="l"/>
            <a:pathLst>
              <a:path h="1803960" w="1105336">
                <a:moveTo>
                  <a:pt x="0" y="0"/>
                </a:moveTo>
                <a:lnTo>
                  <a:pt x="1105336" y="0"/>
                </a:lnTo>
                <a:lnTo>
                  <a:pt x="1105336" y="1803960"/>
                </a:lnTo>
                <a:lnTo>
                  <a:pt x="0" y="1803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66055">
            <a:off x="12560801" y="8640016"/>
            <a:ext cx="1737031" cy="1895569"/>
          </a:xfrm>
          <a:custGeom>
            <a:avLst/>
            <a:gdLst/>
            <a:ahLst/>
            <a:cxnLst/>
            <a:rect r="r" b="b" t="t" l="l"/>
            <a:pathLst>
              <a:path h="1895569" w="1737031">
                <a:moveTo>
                  <a:pt x="0" y="0"/>
                </a:moveTo>
                <a:lnTo>
                  <a:pt x="1737031" y="0"/>
                </a:lnTo>
                <a:lnTo>
                  <a:pt x="1737031" y="1895570"/>
                </a:lnTo>
                <a:lnTo>
                  <a:pt x="0" y="1895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91048">
            <a:off x="16945399" y="7691494"/>
            <a:ext cx="1544100" cy="1658701"/>
          </a:xfrm>
          <a:custGeom>
            <a:avLst/>
            <a:gdLst/>
            <a:ahLst/>
            <a:cxnLst/>
            <a:rect r="r" b="b" t="t" l="l"/>
            <a:pathLst>
              <a:path h="1658701" w="1544100">
                <a:moveTo>
                  <a:pt x="0" y="0"/>
                </a:moveTo>
                <a:lnTo>
                  <a:pt x="1544101" y="0"/>
                </a:lnTo>
                <a:lnTo>
                  <a:pt x="1544101" y="1658702"/>
                </a:lnTo>
                <a:lnTo>
                  <a:pt x="0" y="1658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00874">
            <a:off x="903710" y="6909998"/>
            <a:ext cx="1712546" cy="1450994"/>
          </a:xfrm>
          <a:custGeom>
            <a:avLst/>
            <a:gdLst/>
            <a:ahLst/>
            <a:cxnLst/>
            <a:rect r="r" b="b" t="t" l="l"/>
            <a:pathLst>
              <a:path h="1450994" w="1712546">
                <a:moveTo>
                  <a:pt x="0" y="0"/>
                </a:moveTo>
                <a:lnTo>
                  <a:pt x="1712546" y="0"/>
                </a:lnTo>
                <a:lnTo>
                  <a:pt x="1712546" y="1450994"/>
                </a:lnTo>
                <a:lnTo>
                  <a:pt x="0" y="1450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197881">
            <a:off x="13688653" y="-863706"/>
            <a:ext cx="6399963" cy="5655240"/>
          </a:xfrm>
          <a:custGeom>
            <a:avLst/>
            <a:gdLst/>
            <a:ahLst/>
            <a:cxnLst/>
            <a:rect r="r" b="b" t="t" l="l"/>
            <a:pathLst>
              <a:path h="5655240" w="6399963">
                <a:moveTo>
                  <a:pt x="0" y="0"/>
                </a:moveTo>
                <a:lnTo>
                  <a:pt x="6399963" y="0"/>
                </a:lnTo>
                <a:lnTo>
                  <a:pt x="6399963" y="5655240"/>
                </a:lnTo>
                <a:lnTo>
                  <a:pt x="0" y="5655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9092">
            <a:off x="-3038313" y="6123184"/>
            <a:ext cx="6399963" cy="5655240"/>
          </a:xfrm>
          <a:custGeom>
            <a:avLst/>
            <a:gdLst/>
            <a:ahLst/>
            <a:cxnLst/>
            <a:rect r="r" b="b" t="t" l="l"/>
            <a:pathLst>
              <a:path h="5655240" w="6399963">
                <a:moveTo>
                  <a:pt x="0" y="0"/>
                </a:moveTo>
                <a:lnTo>
                  <a:pt x="6399963" y="0"/>
                </a:lnTo>
                <a:lnTo>
                  <a:pt x="6399963" y="5655240"/>
                </a:lnTo>
                <a:lnTo>
                  <a:pt x="0" y="5655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309921">
            <a:off x="16637412" y="5706341"/>
            <a:ext cx="2160076" cy="1217497"/>
          </a:xfrm>
          <a:custGeom>
            <a:avLst/>
            <a:gdLst/>
            <a:ahLst/>
            <a:cxnLst/>
            <a:rect r="r" b="b" t="t" l="l"/>
            <a:pathLst>
              <a:path h="1217497" w="2160076">
                <a:moveTo>
                  <a:pt x="0" y="0"/>
                </a:moveTo>
                <a:lnTo>
                  <a:pt x="2160075" y="0"/>
                </a:lnTo>
                <a:lnTo>
                  <a:pt x="2160075" y="1217498"/>
                </a:lnTo>
                <a:lnTo>
                  <a:pt x="0" y="1217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52047">
            <a:off x="-361174" y="3621590"/>
            <a:ext cx="2160076" cy="1217497"/>
          </a:xfrm>
          <a:custGeom>
            <a:avLst/>
            <a:gdLst/>
            <a:ahLst/>
            <a:cxnLst/>
            <a:rect r="r" b="b" t="t" l="l"/>
            <a:pathLst>
              <a:path h="1217497" w="2160076">
                <a:moveTo>
                  <a:pt x="0" y="0"/>
                </a:moveTo>
                <a:lnTo>
                  <a:pt x="2160076" y="0"/>
                </a:lnTo>
                <a:lnTo>
                  <a:pt x="2160076" y="1217498"/>
                </a:lnTo>
                <a:lnTo>
                  <a:pt x="0" y="1217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79319" y="1922256"/>
            <a:ext cx="13001461" cy="4615519"/>
          </a:xfrm>
          <a:custGeom>
            <a:avLst/>
            <a:gdLst/>
            <a:ahLst/>
            <a:cxnLst/>
            <a:rect r="r" b="b" t="t" l="l"/>
            <a:pathLst>
              <a:path h="4615519" w="13001461">
                <a:moveTo>
                  <a:pt x="0" y="0"/>
                </a:moveTo>
                <a:lnTo>
                  <a:pt x="13001461" y="0"/>
                </a:lnTo>
                <a:lnTo>
                  <a:pt x="13001461" y="4615518"/>
                </a:lnTo>
                <a:lnTo>
                  <a:pt x="0" y="4615518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321958" y="6624929"/>
            <a:ext cx="7402069" cy="2021132"/>
          </a:xfrm>
          <a:custGeom>
            <a:avLst/>
            <a:gdLst/>
            <a:ahLst/>
            <a:cxnLst/>
            <a:rect r="r" b="b" t="t" l="l"/>
            <a:pathLst>
              <a:path h="2021132" w="7402069">
                <a:moveTo>
                  <a:pt x="0" y="0"/>
                </a:moveTo>
                <a:lnTo>
                  <a:pt x="7402069" y="0"/>
                </a:lnTo>
                <a:lnTo>
                  <a:pt x="7402069" y="2021132"/>
                </a:lnTo>
                <a:lnTo>
                  <a:pt x="0" y="202113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022879" y="8731786"/>
            <a:ext cx="3089816" cy="1738021"/>
          </a:xfrm>
          <a:custGeom>
            <a:avLst/>
            <a:gdLst/>
            <a:ahLst/>
            <a:cxnLst/>
            <a:rect r="r" b="b" t="t" l="l"/>
            <a:pathLst>
              <a:path h="1738021" w="3089816">
                <a:moveTo>
                  <a:pt x="0" y="0"/>
                </a:moveTo>
                <a:lnTo>
                  <a:pt x="3089816" y="0"/>
                </a:lnTo>
                <a:lnTo>
                  <a:pt x="3089816" y="1738021"/>
                </a:lnTo>
                <a:lnTo>
                  <a:pt x="0" y="1738021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4739" y="2205524"/>
            <a:ext cx="5288646" cy="5063879"/>
          </a:xfrm>
          <a:custGeom>
            <a:avLst/>
            <a:gdLst/>
            <a:ahLst/>
            <a:cxnLst/>
            <a:rect r="r" b="b" t="t" l="l"/>
            <a:pathLst>
              <a:path h="5063879" w="5288646">
                <a:moveTo>
                  <a:pt x="0" y="0"/>
                </a:moveTo>
                <a:lnTo>
                  <a:pt x="5288646" y="0"/>
                </a:lnTo>
                <a:lnTo>
                  <a:pt x="5288646" y="5063879"/>
                </a:lnTo>
                <a:lnTo>
                  <a:pt x="0" y="5063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797">
            <a:off x="13629736" y="-30861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6797">
            <a:off x="-5703238" y="7621271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-944028" y="8539573"/>
            <a:ext cx="4679703" cy="912542"/>
          </a:xfrm>
          <a:custGeom>
            <a:avLst/>
            <a:gdLst/>
            <a:ahLst/>
            <a:cxnLst/>
            <a:rect r="r" b="b" t="t" l="l"/>
            <a:pathLst>
              <a:path h="912542" w="4679703">
                <a:moveTo>
                  <a:pt x="0" y="0"/>
                </a:moveTo>
                <a:lnTo>
                  <a:pt x="4679703" y="0"/>
                </a:lnTo>
                <a:lnTo>
                  <a:pt x="4679703" y="912542"/>
                </a:lnTo>
                <a:lnTo>
                  <a:pt x="0" y="9125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5400000">
            <a:off x="14919449" y="4687229"/>
            <a:ext cx="4679703" cy="912542"/>
          </a:xfrm>
          <a:custGeom>
            <a:avLst/>
            <a:gdLst/>
            <a:ahLst/>
            <a:cxnLst/>
            <a:rect r="r" b="b" t="t" l="l"/>
            <a:pathLst>
              <a:path h="912542" w="4679703">
                <a:moveTo>
                  <a:pt x="4679702" y="912542"/>
                </a:moveTo>
                <a:lnTo>
                  <a:pt x="0" y="912542"/>
                </a:lnTo>
                <a:lnTo>
                  <a:pt x="0" y="0"/>
                </a:lnTo>
                <a:lnTo>
                  <a:pt x="4679702" y="0"/>
                </a:lnTo>
                <a:lnTo>
                  <a:pt x="4679702" y="91254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65468" y="9278295"/>
            <a:ext cx="1803031" cy="2057400"/>
          </a:xfrm>
          <a:custGeom>
            <a:avLst/>
            <a:gdLst/>
            <a:ahLst/>
            <a:cxnLst/>
            <a:rect r="r" b="b" t="t" l="l"/>
            <a:pathLst>
              <a:path h="2057400" w="1803031">
                <a:moveTo>
                  <a:pt x="0" y="0"/>
                </a:moveTo>
                <a:lnTo>
                  <a:pt x="1803030" y="0"/>
                </a:lnTo>
                <a:lnTo>
                  <a:pt x="180303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4971" y="-605176"/>
            <a:ext cx="2109726" cy="1829708"/>
          </a:xfrm>
          <a:custGeom>
            <a:avLst/>
            <a:gdLst/>
            <a:ahLst/>
            <a:cxnLst/>
            <a:rect r="r" b="b" t="t" l="l"/>
            <a:pathLst>
              <a:path h="1829708" w="2109726">
                <a:moveTo>
                  <a:pt x="0" y="0"/>
                </a:moveTo>
                <a:lnTo>
                  <a:pt x="2109726" y="0"/>
                </a:lnTo>
                <a:lnTo>
                  <a:pt x="2109726" y="1829707"/>
                </a:lnTo>
                <a:lnTo>
                  <a:pt x="0" y="18297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456420" y="9488627"/>
            <a:ext cx="1782584" cy="1636736"/>
          </a:xfrm>
          <a:custGeom>
            <a:avLst/>
            <a:gdLst/>
            <a:ahLst/>
            <a:cxnLst/>
            <a:rect r="r" b="b" t="t" l="l"/>
            <a:pathLst>
              <a:path h="1636736" w="1782584">
                <a:moveTo>
                  <a:pt x="0" y="0"/>
                </a:moveTo>
                <a:lnTo>
                  <a:pt x="1782584" y="0"/>
                </a:lnTo>
                <a:lnTo>
                  <a:pt x="1782584" y="1636736"/>
                </a:lnTo>
                <a:lnTo>
                  <a:pt x="0" y="163673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09153" y="9112118"/>
            <a:ext cx="2713597" cy="2057400"/>
          </a:xfrm>
          <a:custGeom>
            <a:avLst/>
            <a:gdLst/>
            <a:ahLst/>
            <a:cxnLst/>
            <a:rect r="r" b="b" t="t" l="l"/>
            <a:pathLst>
              <a:path h="2057400" w="2713597">
                <a:moveTo>
                  <a:pt x="0" y="0"/>
                </a:moveTo>
                <a:lnTo>
                  <a:pt x="2713597" y="0"/>
                </a:lnTo>
                <a:lnTo>
                  <a:pt x="27135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808354" y="116494"/>
            <a:ext cx="1837054" cy="2701550"/>
          </a:xfrm>
          <a:custGeom>
            <a:avLst/>
            <a:gdLst/>
            <a:ahLst/>
            <a:cxnLst/>
            <a:rect r="r" b="b" t="t" l="l"/>
            <a:pathLst>
              <a:path h="2701550" w="1837054">
                <a:moveTo>
                  <a:pt x="0" y="0"/>
                </a:moveTo>
                <a:lnTo>
                  <a:pt x="1837054" y="0"/>
                </a:lnTo>
                <a:lnTo>
                  <a:pt x="1837054" y="2701550"/>
                </a:lnTo>
                <a:lnTo>
                  <a:pt x="0" y="2701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485598">
            <a:off x="16797044" y="7761343"/>
            <a:ext cx="1837054" cy="2701550"/>
          </a:xfrm>
          <a:custGeom>
            <a:avLst/>
            <a:gdLst/>
            <a:ahLst/>
            <a:cxnLst/>
            <a:rect r="r" b="b" t="t" l="l"/>
            <a:pathLst>
              <a:path h="2701550" w="1837054">
                <a:moveTo>
                  <a:pt x="0" y="0"/>
                </a:moveTo>
                <a:lnTo>
                  <a:pt x="1837054" y="0"/>
                </a:lnTo>
                <a:lnTo>
                  <a:pt x="1837054" y="2701550"/>
                </a:lnTo>
                <a:lnTo>
                  <a:pt x="0" y="2701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96913" y="1631582"/>
            <a:ext cx="10629466" cy="4663590"/>
          </a:xfrm>
          <a:custGeom>
            <a:avLst/>
            <a:gdLst/>
            <a:ahLst/>
            <a:cxnLst/>
            <a:rect r="r" b="b" t="t" l="l"/>
            <a:pathLst>
              <a:path h="4663590" w="10629466">
                <a:moveTo>
                  <a:pt x="0" y="0"/>
                </a:moveTo>
                <a:lnTo>
                  <a:pt x="10629466" y="0"/>
                </a:lnTo>
                <a:lnTo>
                  <a:pt x="10629466" y="4663591"/>
                </a:lnTo>
                <a:lnTo>
                  <a:pt x="0" y="466359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868445" y="5143500"/>
            <a:ext cx="6197507" cy="3579003"/>
          </a:xfrm>
          <a:custGeom>
            <a:avLst/>
            <a:gdLst/>
            <a:ahLst/>
            <a:cxnLst/>
            <a:rect r="r" b="b" t="t" l="l"/>
            <a:pathLst>
              <a:path h="3579003" w="6197507">
                <a:moveTo>
                  <a:pt x="0" y="0"/>
                </a:moveTo>
                <a:lnTo>
                  <a:pt x="6197507" y="0"/>
                </a:lnTo>
                <a:lnTo>
                  <a:pt x="6197507" y="3579003"/>
                </a:lnTo>
                <a:lnTo>
                  <a:pt x="0" y="3579003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455744" y="30769"/>
            <a:ext cx="10111804" cy="230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3"/>
              </a:lnSpc>
            </a:pPr>
            <a:r>
              <a:rPr lang="en-US" sz="4374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 ANALYZE THE CUMULATIVE REVENUE GENERATED OVER TIME.</a:t>
            </a:r>
          </a:p>
          <a:p>
            <a:pPr algn="ctr" marL="0" indent="0" lvl="0">
              <a:lnSpc>
                <a:spcPts val="6123"/>
              </a:lnSpc>
              <a:spcBef>
                <a:spcPct val="0"/>
              </a:spcBef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7293514" y="8383080"/>
            <a:ext cx="3420293" cy="1923915"/>
          </a:xfrm>
          <a:custGeom>
            <a:avLst/>
            <a:gdLst/>
            <a:ahLst/>
            <a:cxnLst/>
            <a:rect r="r" b="b" t="t" l="l"/>
            <a:pathLst>
              <a:path h="1923915" w="3420293">
                <a:moveTo>
                  <a:pt x="0" y="0"/>
                </a:moveTo>
                <a:lnTo>
                  <a:pt x="3420293" y="0"/>
                </a:lnTo>
                <a:lnTo>
                  <a:pt x="3420293" y="1923915"/>
                </a:lnTo>
                <a:lnTo>
                  <a:pt x="0" y="1923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71581" y="7248982"/>
            <a:ext cx="4933421" cy="5377025"/>
          </a:xfrm>
          <a:custGeom>
            <a:avLst/>
            <a:gdLst/>
            <a:ahLst/>
            <a:cxnLst/>
            <a:rect r="r" b="b" t="t" l="l"/>
            <a:pathLst>
              <a:path h="5377025" w="4933421">
                <a:moveTo>
                  <a:pt x="0" y="0"/>
                </a:moveTo>
                <a:lnTo>
                  <a:pt x="4933421" y="0"/>
                </a:lnTo>
                <a:lnTo>
                  <a:pt x="4933421" y="5377026"/>
                </a:lnTo>
                <a:lnTo>
                  <a:pt x="0" y="5377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20097">
            <a:off x="16951933" y="-254493"/>
            <a:ext cx="4892254" cy="4916838"/>
          </a:xfrm>
          <a:custGeom>
            <a:avLst/>
            <a:gdLst/>
            <a:ahLst/>
            <a:cxnLst/>
            <a:rect r="r" b="b" t="t" l="l"/>
            <a:pathLst>
              <a:path h="4916838" w="4892254">
                <a:moveTo>
                  <a:pt x="0" y="0"/>
                </a:moveTo>
                <a:lnTo>
                  <a:pt x="4892254" y="0"/>
                </a:lnTo>
                <a:lnTo>
                  <a:pt x="4892254" y="4916838"/>
                </a:lnTo>
                <a:lnTo>
                  <a:pt x="0" y="491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15065" y="9170245"/>
            <a:ext cx="1572657" cy="1754485"/>
          </a:xfrm>
          <a:custGeom>
            <a:avLst/>
            <a:gdLst/>
            <a:ahLst/>
            <a:cxnLst/>
            <a:rect r="r" b="b" t="t" l="l"/>
            <a:pathLst>
              <a:path h="1754485" w="1572657">
                <a:moveTo>
                  <a:pt x="0" y="0"/>
                </a:moveTo>
                <a:lnTo>
                  <a:pt x="1572656" y="0"/>
                </a:lnTo>
                <a:lnTo>
                  <a:pt x="1572656" y="1754485"/>
                </a:lnTo>
                <a:lnTo>
                  <a:pt x="0" y="17544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177940" y="5970979"/>
            <a:ext cx="2220120" cy="1925450"/>
          </a:xfrm>
          <a:custGeom>
            <a:avLst/>
            <a:gdLst/>
            <a:ahLst/>
            <a:cxnLst/>
            <a:rect r="r" b="b" t="t" l="l"/>
            <a:pathLst>
              <a:path h="1925450" w="2220120">
                <a:moveTo>
                  <a:pt x="0" y="0"/>
                </a:moveTo>
                <a:lnTo>
                  <a:pt x="2220120" y="0"/>
                </a:lnTo>
                <a:lnTo>
                  <a:pt x="2220120" y="1925449"/>
                </a:lnTo>
                <a:lnTo>
                  <a:pt x="0" y="19254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38287">
            <a:off x="3533153" y="8184966"/>
            <a:ext cx="2653186" cy="2146669"/>
          </a:xfrm>
          <a:custGeom>
            <a:avLst/>
            <a:gdLst/>
            <a:ahLst/>
            <a:cxnLst/>
            <a:rect r="r" b="b" t="t" l="l"/>
            <a:pathLst>
              <a:path h="2146669" w="2653186">
                <a:moveTo>
                  <a:pt x="0" y="0"/>
                </a:moveTo>
                <a:lnTo>
                  <a:pt x="2653187" y="0"/>
                </a:lnTo>
                <a:lnTo>
                  <a:pt x="2653187" y="2146668"/>
                </a:lnTo>
                <a:lnTo>
                  <a:pt x="0" y="21466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-76200"/>
            <a:ext cx="16957304" cy="2280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98"/>
              </a:lnSpc>
            </a:pPr>
            <a:r>
              <a:rPr lang="en-US" sz="435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DETERMINE THE TOP 3 MOST ORDERED PIZZA TYPES BASED ON REVENUE FOR EACH PIZZA CATEGORY.</a:t>
            </a:r>
          </a:p>
          <a:p>
            <a:pPr algn="ctr" marL="0" indent="0" lvl="0">
              <a:lnSpc>
                <a:spcPts val="6098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-6847852">
            <a:off x="-2363575" y="1261108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847852">
            <a:off x="15320201" y="8562772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5130" y="2531884"/>
            <a:ext cx="8929234" cy="4717099"/>
          </a:xfrm>
          <a:custGeom>
            <a:avLst/>
            <a:gdLst/>
            <a:ahLst/>
            <a:cxnLst/>
            <a:rect r="r" b="b" t="t" l="l"/>
            <a:pathLst>
              <a:path h="4717099" w="8929234">
                <a:moveTo>
                  <a:pt x="0" y="0"/>
                </a:moveTo>
                <a:lnTo>
                  <a:pt x="8929233" y="0"/>
                </a:lnTo>
                <a:lnTo>
                  <a:pt x="8929233" y="4717098"/>
                </a:lnTo>
                <a:lnTo>
                  <a:pt x="0" y="4717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aphicFrame>
        <p:nvGraphicFramePr>
          <p:cNvPr name="Table 11" id="11"/>
          <p:cNvGraphicFramePr>
            <a:graphicFrameLocks noGrp="true"/>
          </p:cNvGraphicFramePr>
          <p:nvPr/>
        </p:nvGraphicFramePr>
        <p:xfrm>
          <a:off x="9430121" y="1631794"/>
          <a:ext cx="7315200" cy="7324725"/>
        </p:xfrm>
        <a:graphic>
          <a:graphicData uri="http://schemas.openxmlformats.org/drawingml/2006/table">
            <a:tbl>
              <a:tblPr/>
              <a:tblGrid>
                <a:gridCol w="2438400"/>
                <a:gridCol w="2594672"/>
                <a:gridCol w="2282128"/>
              </a:tblGrid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category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total_revenue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rnk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Chicken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43434.25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Chicken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42768.0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Chicken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41409.5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Veggie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32265.7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Veggie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26780.75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Veggie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26066.5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Classic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38180.5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Classic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32273.25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Classic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30161.75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Supreme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34831.25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Supreme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33476.75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344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Supreme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30940.5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3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12" id="12"/>
          <p:cNvSpPr/>
          <p:nvPr/>
        </p:nvSpPr>
        <p:spPr>
          <a:xfrm flipH="false" flipV="false" rot="0">
            <a:off x="7214420" y="8587158"/>
            <a:ext cx="3021941" cy="1699842"/>
          </a:xfrm>
          <a:custGeom>
            <a:avLst/>
            <a:gdLst/>
            <a:ahLst/>
            <a:cxnLst/>
            <a:rect r="r" b="b" t="t" l="l"/>
            <a:pathLst>
              <a:path h="1699842" w="3021941">
                <a:moveTo>
                  <a:pt x="0" y="0"/>
                </a:moveTo>
                <a:lnTo>
                  <a:pt x="3021941" y="0"/>
                </a:lnTo>
                <a:lnTo>
                  <a:pt x="3021941" y="1699842"/>
                </a:lnTo>
                <a:lnTo>
                  <a:pt x="0" y="169984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41956">
            <a:off x="12569950" y="-2507545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041956">
            <a:off x="-3018480" y="779643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09743" y="8520845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7" y="0"/>
                </a:lnTo>
                <a:lnTo>
                  <a:pt x="3132047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95098" y="291245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7" y="0"/>
                </a:lnTo>
                <a:lnTo>
                  <a:pt x="3132047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41710" y="-1635905"/>
            <a:ext cx="5198622" cy="5224746"/>
          </a:xfrm>
          <a:custGeom>
            <a:avLst/>
            <a:gdLst/>
            <a:ahLst/>
            <a:cxnLst/>
            <a:rect r="r" b="b" t="t" l="l"/>
            <a:pathLst>
              <a:path h="5224746" w="5198622">
                <a:moveTo>
                  <a:pt x="0" y="0"/>
                </a:moveTo>
                <a:lnTo>
                  <a:pt x="5198623" y="0"/>
                </a:lnTo>
                <a:lnTo>
                  <a:pt x="5198623" y="5224746"/>
                </a:lnTo>
                <a:lnTo>
                  <a:pt x="0" y="52247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78924" y="7575540"/>
            <a:ext cx="4702448" cy="5933688"/>
          </a:xfrm>
          <a:custGeom>
            <a:avLst/>
            <a:gdLst/>
            <a:ahLst/>
            <a:cxnLst/>
            <a:rect r="r" b="b" t="t" l="l"/>
            <a:pathLst>
              <a:path h="5933688" w="4702448">
                <a:moveTo>
                  <a:pt x="0" y="0"/>
                </a:moveTo>
                <a:lnTo>
                  <a:pt x="4702448" y="0"/>
                </a:lnTo>
                <a:lnTo>
                  <a:pt x="4702448" y="5933688"/>
                </a:lnTo>
                <a:lnTo>
                  <a:pt x="0" y="5933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12540" y="4758591"/>
            <a:ext cx="2241262" cy="2057886"/>
          </a:xfrm>
          <a:custGeom>
            <a:avLst/>
            <a:gdLst/>
            <a:ahLst/>
            <a:cxnLst/>
            <a:rect r="r" b="b" t="t" l="l"/>
            <a:pathLst>
              <a:path h="2057886" w="2241262">
                <a:moveTo>
                  <a:pt x="0" y="0"/>
                </a:moveTo>
                <a:lnTo>
                  <a:pt x="2241262" y="0"/>
                </a:lnTo>
                <a:lnTo>
                  <a:pt x="2241262" y="2057886"/>
                </a:lnTo>
                <a:lnTo>
                  <a:pt x="0" y="205788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7491" y="3631543"/>
            <a:ext cx="1518346" cy="1855757"/>
          </a:xfrm>
          <a:custGeom>
            <a:avLst/>
            <a:gdLst/>
            <a:ahLst/>
            <a:cxnLst/>
            <a:rect r="r" b="b" t="t" l="l"/>
            <a:pathLst>
              <a:path h="1855757" w="1518346">
                <a:moveTo>
                  <a:pt x="0" y="0"/>
                </a:moveTo>
                <a:lnTo>
                  <a:pt x="1518347" y="0"/>
                </a:lnTo>
                <a:lnTo>
                  <a:pt x="1518347" y="1855757"/>
                </a:lnTo>
                <a:lnTo>
                  <a:pt x="0" y="185575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31997" y="2939539"/>
            <a:ext cx="9546927" cy="1214060"/>
          </a:xfrm>
          <a:custGeom>
            <a:avLst/>
            <a:gdLst/>
            <a:ahLst/>
            <a:cxnLst/>
            <a:rect r="r" b="b" t="t" l="l"/>
            <a:pathLst>
              <a:path h="1214060" w="9546927">
                <a:moveTo>
                  <a:pt x="0" y="0"/>
                </a:moveTo>
                <a:lnTo>
                  <a:pt x="9546927" y="0"/>
                </a:lnTo>
                <a:lnTo>
                  <a:pt x="9546927" y="1214060"/>
                </a:lnTo>
                <a:lnTo>
                  <a:pt x="0" y="12140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206679" y="5326984"/>
            <a:ext cx="4750415" cy="1334827"/>
          </a:xfrm>
          <a:custGeom>
            <a:avLst/>
            <a:gdLst/>
            <a:ahLst/>
            <a:cxnLst/>
            <a:rect r="r" b="b" t="t" l="l"/>
            <a:pathLst>
              <a:path h="1334827" w="4750415">
                <a:moveTo>
                  <a:pt x="0" y="0"/>
                </a:moveTo>
                <a:lnTo>
                  <a:pt x="4750416" y="0"/>
                </a:lnTo>
                <a:lnTo>
                  <a:pt x="4750416" y="1334827"/>
                </a:lnTo>
                <a:lnTo>
                  <a:pt x="0" y="133482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46464" y="1689955"/>
            <a:ext cx="14550439" cy="194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7"/>
              </a:lnSpc>
            </a:pPr>
            <a:r>
              <a:rPr lang="en-US" sz="3812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RETRIEVE THE TOTAL NUMBER OF ORDERS PLACED.</a:t>
            </a:r>
          </a:p>
          <a:p>
            <a:pPr algn="ctr" marL="0" indent="0" lvl="0">
              <a:lnSpc>
                <a:spcPts val="10614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7694809" y="8812517"/>
            <a:ext cx="2621303" cy="1474483"/>
          </a:xfrm>
          <a:custGeom>
            <a:avLst/>
            <a:gdLst/>
            <a:ahLst/>
            <a:cxnLst/>
            <a:rect r="r" b="b" t="t" l="l"/>
            <a:pathLst>
              <a:path h="1474483" w="2621303">
                <a:moveTo>
                  <a:pt x="0" y="0"/>
                </a:moveTo>
                <a:lnTo>
                  <a:pt x="2621303" y="0"/>
                </a:lnTo>
                <a:lnTo>
                  <a:pt x="2621303" y="1474483"/>
                </a:lnTo>
                <a:lnTo>
                  <a:pt x="0" y="147448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73020" y="6455028"/>
            <a:ext cx="4933421" cy="5377025"/>
          </a:xfrm>
          <a:custGeom>
            <a:avLst/>
            <a:gdLst/>
            <a:ahLst/>
            <a:cxnLst/>
            <a:rect r="r" b="b" t="t" l="l"/>
            <a:pathLst>
              <a:path h="5377025" w="4933421">
                <a:moveTo>
                  <a:pt x="0" y="0"/>
                </a:moveTo>
                <a:lnTo>
                  <a:pt x="4933420" y="0"/>
                </a:lnTo>
                <a:lnTo>
                  <a:pt x="4933420" y="5377025"/>
                </a:lnTo>
                <a:lnTo>
                  <a:pt x="0" y="5377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320097">
            <a:off x="14487104" y="-857035"/>
            <a:ext cx="4892254" cy="4916838"/>
          </a:xfrm>
          <a:custGeom>
            <a:avLst/>
            <a:gdLst/>
            <a:ahLst/>
            <a:cxnLst/>
            <a:rect r="r" b="b" t="t" l="l"/>
            <a:pathLst>
              <a:path h="4916838" w="4892254">
                <a:moveTo>
                  <a:pt x="0" y="0"/>
                </a:moveTo>
                <a:lnTo>
                  <a:pt x="4892254" y="0"/>
                </a:lnTo>
                <a:lnTo>
                  <a:pt x="4892254" y="4916838"/>
                </a:lnTo>
                <a:lnTo>
                  <a:pt x="0" y="4916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23171" y="4266257"/>
            <a:ext cx="2220120" cy="1925450"/>
          </a:xfrm>
          <a:custGeom>
            <a:avLst/>
            <a:gdLst/>
            <a:ahLst/>
            <a:cxnLst/>
            <a:rect r="r" b="b" t="t" l="l"/>
            <a:pathLst>
              <a:path h="1925450" w="2220120">
                <a:moveTo>
                  <a:pt x="0" y="0"/>
                </a:moveTo>
                <a:lnTo>
                  <a:pt x="2220120" y="0"/>
                </a:lnTo>
                <a:lnTo>
                  <a:pt x="2220120" y="1925450"/>
                </a:lnTo>
                <a:lnTo>
                  <a:pt x="0" y="19254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38287">
            <a:off x="-342394" y="4104924"/>
            <a:ext cx="2653186" cy="2146669"/>
          </a:xfrm>
          <a:custGeom>
            <a:avLst/>
            <a:gdLst/>
            <a:ahLst/>
            <a:cxnLst/>
            <a:rect r="r" b="b" t="t" l="l"/>
            <a:pathLst>
              <a:path h="2146669" w="2653186">
                <a:moveTo>
                  <a:pt x="0" y="0"/>
                </a:moveTo>
                <a:lnTo>
                  <a:pt x="2653186" y="0"/>
                </a:lnTo>
                <a:lnTo>
                  <a:pt x="2653186" y="2146669"/>
                </a:lnTo>
                <a:lnTo>
                  <a:pt x="0" y="21466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23540" y="168138"/>
            <a:ext cx="11173722" cy="4881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38"/>
              </a:lnSpc>
            </a:pPr>
            <a:r>
              <a:rPr lang="en-US" sz="695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CALCULATE THE TOTAL REVENUE GENERATED FROM PIZZA SALES.</a:t>
            </a:r>
          </a:p>
          <a:p>
            <a:pPr algn="ctr" marL="0" indent="0" lvl="0">
              <a:lnSpc>
                <a:spcPts val="9738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-6847852">
            <a:off x="-649058" y="-1086688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6847852">
            <a:off x="14969834" y="7802343"/>
            <a:ext cx="3878199" cy="4114800"/>
          </a:xfrm>
          <a:custGeom>
            <a:avLst/>
            <a:gdLst/>
            <a:ahLst/>
            <a:cxnLst/>
            <a:rect r="r" b="b" t="t" l="l"/>
            <a:pathLst>
              <a:path h="4114800" w="3878199">
                <a:moveTo>
                  <a:pt x="0" y="0"/>
                </a:moveTo>
                <a:lnTo>
                  <a:pt x="3878199" y="0"/>
                </a:lnTo>
                <a:lnTo>
                  <a:pt x="387819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969838" y="4237291"/>
            <a:ext cx="10348325" cy="1812418"/>
          </a:xfrm>
          <a:custGeom>
            <a:avLst/>
            <a:gdLst/>
            <a:ahLst/>
            <a:cxnLst/>
            <a:rect r="r" b="b" t="t" l="l"/>
            <a:pathLst>
              <a:path h="1812418" w="10348325">
                <a:moveTo>
                  <a:pt x="0" y="0"/>
                </a:moveTo>
                <a:lnTo>
                  <a:pt x="10348324" y="0"/>
                </a:lnTo>
                <a:lnTo>
                  <a:pt x="10348324" y="1812418"/>
                </a:lnTo>
                <a:lnTo>
                  <a:pt x="0" y="1812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47219" y="6550914"/>
            <a:ext cx="4983136" cy="1396137"/>
          </a:xfrm>
          <a:custGeom>
            <a:avLst/>
            <a:gdLst/>
            <a:ahLst/>
            <a:cxnLst/>
            <a:rect r="r" b="b" t="t" l="l"/>
            <a:pathLst>
              <a:path h="1396137" w="4983136">
                <a:moveTo>
                  <a:pt x="0" y="0"/>
                </a:moveTo>
                <a:lnTo>
                  <a:pt x="4983136" y="0"/>
                </a:lnTo>
                <a:lnTo>
                  <a:pt x="4983136" y="1396137"/>
                </a:lnTo>
                <a:lnTo>
                  <a:pt x="0" y="13961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30373" y="8584170"/>
            <a:ext cx="3027253" cy="1702830"/>
          </a:xfrm>
          <a:custGeom>
            <a:avLst/>
            <a:gdLst/>
            <a:ahLst/>
            <a:cxnLst/>
            <a:rect r="r" b="b" t="t" l="l"/>
            <a:pathLst>
              <a:path h="1702830" w="3027253">
                <a:moveTo>
                  <a:pt x="0" y="0"/>
                </a:moveTo>
                <a:lnTo>
                  <a:pt x="3027254" y="0"/>
                </a:lnTo>
                <a:lnTo>
                  <a:pt x="3027254" y="1702830"/>
                </a:lnTo>
                <a:lnTo>
                  <a:pt x="0" y="17028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658" y="2392675"/>
            <a:ext cx="4069911" cy="4114800"/>
          </a:xfrm>
          <a:custGeom>
            <a:avLst/>
            <a:gdLst/>
            <a:ahLst/>
            <a:cxnLst/>
            <a:rect r="r" b="b" t="t" l="l"/>
            <a:pathLst>
              <a:path h="4114800" w="4069911">
                <a:moveTo>
                  <a:pt x="0" y="0"/>
                </a:moveTo>
                <a:lnTo>
                  <a:pt x="4069911" y="0"/>
                </a:lnTo>
                <a:lnTo>
                  <a:pt x="406991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60496">
            <a:off x="-5166245" y="-2450445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0496">
            <a:off x="12111689" y="61722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587071">
            <a:off x="13910847" y="7105472"/>
            <a:ext cx="2098109" cy="801096"/>
          </a:xfrm>
          <a:custGeom>
            <a:avLst/>
            <a:gdLst/>
            <a:ahLst/>
            <a:cxnLst/>
            <a:rect r="r" b="b" t="t" l="l"/>
            <a:pathLst>
              <a:path h="801096" w="2098109">
                <a:moveTo>
                  <a:pt x="0" y="0"/>
                </a:moveTo>
                <a:lnTo>
                  <a:pt x="2098109" y="0"/>
                </a:lnTo>
                <a:lnTo>
                  <a:pt x="2098109" y="801097"/>
                </a:lnTo>
                <a:lnTo>
                  <a:pt x="0" y="8010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846232">
            <a:off x="12124179" y="7817748"/>
            <a:ext cx="1681412" cy="1054704"/>
          </a:xfrm>
          <a:custGeom>
            <a:avLst/>
            <a:gdLst/>
            <a:ahLst/>
            <a:cxnLst/>
            <a:rect r="r" b="b" t="t" l="l"/>
            <a:pathLst>
              <a:path h="1054704" w="1681412">
                <a:moveTo>
                  <a:pt x="0" y="0"/>
                </a:moveTo>
                <a:lnTo>
                  <a:pt x="1681413" y="0"/>
                </a:lnTo>
                <a:lnTo>
                  <a:pt x="1681413" y="1054704"/>
                </a:lnTo>
                <a:lnTo>
                  <a:pt x="0" y="10547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80656" y="4340515"/>
            <a:ext cx="1157288" cy="4114800"/>
          </a:xfrm>
          <a:custGeom>
            <a:avLst/>
            <a:gdLst/>
            <a:ahLst/>
            <a:cxnLst/>
            <a:rect r="r" b="b" t="t" l="l"/>
            <a:pathLst>
              <a:path h="4114800" w="1157288">
                <a:moveTo>
                  <a:pt x="0" y="0"/>
                </a:moveTo>
                <a:lnTo>
                  <a:pt x="1157288" y="0"/>
                </a:lnTo>
                <a:lnTo>
                  <a:pt x="11572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230741">
            <a:off x="-1612337" y="6156974"/>
            <a:ext cx="5221600" cy="6586881"/>
          </a:xfrm>
          <a:custGeom>
            <a:avLst/>
            <a:gdLst/>
            <a:ahLst/>
            <a:cxnLst/>
            <a:rect r="r" b="b" t="t" l="l"/>
            <a:pathLst>
              <a:path h="6586881" w="5221600">
                <a:moveTo>
                  <a:pt x="0" y="0"/>
                </a:moveTo>
                <a:lnTo>
                  <a:pt x="5221601" y="0"/>
                </a:lnTo>
                <a:lnTo>
                  <a:pt x="5221601" y="6586882"/>
                </a:lnTo>
                <a:lnTo>
                  <a:pt x="0" y="65868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765244">
            <a:off x="14316356" y="-765143"/>
            <a:ext cx="4734917" cy="4468039"/>
          </a:xfrm>
          <a:custGeom>
            <a:avLst/>
            <a:gdLst/>
            <a:ahLst/>
            <a:cxnLst/>
            <a:rect r="r" b="b" t="t" l="l"/>
            <a:pathLst>
              <a:path h="4468039" w="4734917">
                <a:moveTo>
                  <a:pt x="0" y="0"/>
                </a:moveTo>
                <a:lnTo>
                  <a:pt x="4734916" y="0"/>
                </a:lnTo>
                <a:lnTo>
                  <a:pt x="4734916" y="4468039"/>
                </a:lnTo>
                <a:lnTo>
                  <a:pt x="0" y="446803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51607" y="4215622"/>
            <a:ext cx="1518346" cy="1855757"/>
          </a:xfrm>
          <a:custGeom>
            <a:avLst/>
            <a:gdLst/>
            <a:ahLst/>
            <a:cxnLst/>
            <a:rect r="r" b="b" t="t" l="l"/>
            <a:pathLst>
              <a:path h="1855757" w="1518346">
                <a:moveTo>
                  <a:pt x="0" y="0"/>
                </a:moveTo>
                <a:lnTo>
                  <a:pt x="1518346" y="0"/>
                </a:lnTo>
                <a:lnTo>
                  <a:pt x="1518346" y="1855756"/>
                </a:lnTo>
                <a:lnTo>
                  <a:pt x="0" y="185575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577077" y="8409951"/>
            <a:ext cx="1782584" cy="1636736"/>
          </a:xfrm>
          <a:custGeom>
            <a:avLst/>
            <a:gdLst/>
            <a:ahLst/>
            <a:cxnLst/>
            <a:rect r="r" b="b" t="t" l="l"/>
            <a:pathLst>
              <a:path h="1636736" w="1782584">
                <a:moveTo>
                  <a:pt x="0" y="0"/>
                </a:moveTo>
                <a:lnTo>
                  <a:pt x="1782584" y="0"/>
                </a:lnTo>
                <a:lnTo>
                  <a:pt x="1782584" y="1636737"/>
                </a:lnTo>
                <a:lnTo>
                  <a:pt x="0" y="16367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83284" y="1237788"/>
            <a:ext cx="658627" cy="848349"/>
          </a:xfrm>
          <a:custGeom>
            <a:avLst/>
            <a:gdLst/>
            <a:ahLst/>
            <a:cxnLst/>
            <a:rect r="r" b="b" t="t" l="l"/>
            <a:pathLst>
              <a:path h="848349" w="658627">
                <a:moveTo>
                  <a:pt x="0" y="0"/>
                </a:moveTo>
                <a:lnTo>
                  <a:pt x="658627" y="0"/>
                </a:lnTo>
                <a:lnTo>
                  <a:pt x="658627" y="848348"/>
                </a:lnTo>
                <a:lnTo>
                  <a:pt x="0" y="84834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314110" y="8834126"/>
            <a:ext cx="658627" cy="848349"/>
          </a:xfrm>
          <a:custGeom>
            <a:avLst/>
            <a:gdLst/>
            <a:ahLst/>
            <a:cxnLst/>
            <a:rect r="r" b="b" t="t" l="l"/>
            <a:pathLst>
              <a:path h="848349" w="658627">
                <a:moveTo>
                  <a:pt x="0" y="0"/>
                </a:moveTo>
                <a:lnTo>
                  <a:pt x="658627" y="0"/>
                </a:lnTo>
                <a:lnTo>
                  <a:pt x="658627" y="848348"/>
                </a:lnTo>
                <a:lnTo>
                  <a:pt x="0" y="84834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689498" y="3771179"/>
            <a:ext cx="6283239" cy="2186984"/>
          </a:xfrm>
          <a:custGeom>
            <a:avLst/>
            <a:gdLst/>
            <a:ahLst/>
            <a:cxnLst/>
            <a:rect r="r" b="b" t="t" l="l"/>
            <a:pathLst>
              <a:path h="2186984" w="6283239">
                <a:moveTo>
                  <a:pt x="0" y="0"/>
                </a:moveTo>
                <a:lnTo>
                  <a:pt x="6283239" y="0"/>
                </a:lnTo>
                <a:lnTo>
                  <a:pt x="6283239" y="2186984"/>
                </a:lnTo>
                <a:lnTo>
                  <a:pt x="0" y="218698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072739" y="6552752"/>
            <a:ext cx="7516758" cy="953269"/>
          </a:xfrm>
          <a:custGeom>
            <a:avLst/>
            <a:gdLst/>
            <a:ahLst/>
            <a:cxnLst/>
            <a:rect r="r" b="b" t="t" l="l"/>
            <a:pathLst>
              <a:path h="953269" w="7516758">
                <a:moveTo>
                  <a:pt x="0" y="0"/>
                </a:moveTo>
                <a:lnTo>
                  <a:pt x="7516758" y="0"/>
                </a:lnTo>
                <a:lnTo>
                  <a:pt x="7516758" y="953268"/>
                </a:lnTo>
                <a:lnTo>
                  <a:pt x="0" y="953268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468369" y="-8778"/>
            <a:ext cx="7351261" cy="540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98"/>
              </a:lnSpc>
            </a:pPr>
            <a:r>
              <a:rPr lang="en-US" sz="685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IDENTIFY THE HIGHEST-PRICED PIZZA.</a:t>
            </a:r>
          </a:p>
          <a:p>
            <a:pPr algn="ctr" marL="0" indent="0" lvl="0">
              <a:lnSpc>
                <a:spcPts val="14777"/>
              </a:lnSpc>
              <a:spcBef>
                <a:spcPct val="0"/>
              </a:spcBef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6810582" y="8013898"/>
            <a:ext cx="4041071" cy="2273102"/>
          </a:xfrm>
          <a:custGeom>
            <a:avLst/>
            <a:gdLst/>
            <a:ahLst/>
            <a:cxnLst/>
            <a:rect r="r" b="b" t="t" l="l"/>
            <a:pathLst>
              <a:path h="2273102" w="4041071">
                <a:moveTo>
                  <a:pt x="0" y="0"/>
                </a:moveTo>
                <a:lnTo>
                  <a:pt x="4041071" y="0"/>
                </a:lnTo>
                <a:lnTo>
                  <a:pt x="4041071" y="2273102"/>
                </a:lnTo>
                <a:lnTo>
                  <a:pt x="0" y="227310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5872" y="2484030"/>
            <a:ext cx="11537208" cy="5947337"/>
          </a:xfrm>
          <a:custGeom>
            <a:avLst/>
            <a:gdLst/>
            <a:ahLst/>
            <a:cxnLst/>
            <a:rect r="r" b="b" t="t" l="l"/>
            <a:pathLst>
              <a:path h="5947337" w="11537208">
                <a:moveTo>
                  <a:pt x="0" y="0"/>
                </a:moveTo>
                <a:lnTo>
                  <a:pt x="11537209" y="0"/>
                </a:lnTo>
                <a:lnTo>
                  <a:pt x="11537209" y="5947338"/>
                </a:lnTo>
                <a:lnTo>
                  <a:pt x="0" y="5947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18472" y="6860167"/>
            <a:ext cx="4694344" cy="4796265"/>
          </a:xfrm>
          <a:custGeom>
            <a:avLst/>
            <a:gdLst/>
            <a:ahLst/>
            <a:cxnLst/>
            <a:rect r="r" b="b" t="t" l="l"/>
            <a:pathLst>
              <a:path h="4796265" w="4694344">
                <a:moveTo>
                  <a:pt x="0" y="0"/>
                </a:moveTo>
                <a:lnTo>
                  <a:pt x="4694344" y="0"/>
                </a:lnTo>
                <a:lnTo>
                  <a:pt x="4694344" y="4796266"/>
                </a:lnTo>
                <a:lnTo>
                  <a:pt x="0" y="47962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82992" y="-1195222"/>
            <a:ext cx="5552615" cy="5129228"/>
          </a:xfrm>
          <a:custGeom>
            <a:avLst/>
            <a:gdLst/>
            <a:ahLst/>
            <a:cxnLst/>
            <a:rect r="r" b="b" t="t" l="l"/>
            <a:pathLst>
              <a:path h="5129228" w="5552615">
                <a:moveTo>
                  <a:pt x="0" y="0"/>
                </a:moveTo>
                <a:lnTo>
                  <a:pt x="5552616" y="0"/>
                </a:lnTo>
                <a:lnTo>
                  <a:pt x="5552616" y="5129228"/>
                </a:lnTo>
                <a:lnTo>
                  <a:pt x="0" y="51292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19023">
            <a:off x="14252865" y="61722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0319023">
            <a:off x="-4658264" y="-20574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429180">
            <a:off x="305513" y="848203"/>
            <a:ext cx="2982521" cy="1681057"/>
          </a:xfrm>
          <a:custGeom>
            <a:avLst/>
            <a:gdLst/>
            <a:ahLst/>
            <a:cxnLst/>
            <a:rect r="r" b="b" t="t" l="l"/>
            <a:pathLst>
              <a:path h="1681057" w="2982521">
                <a:moveTo>
                  <a:pt x="0" y="0"/>
                </a:moveTo>
                <a:lnTo>
                  <a:pt x="2982521" y="0"/>
                </a:lnTo>
                <a:lnTo>
                  <a:pt x="2982521" y="1681057"/>
                </a:lnTo>
                <a:lnTo>
                  <a:pt x="0" y="168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309921">
            <a:off x="14963248" y="7686052"/>
            <a:ext cx="2982521" cy="1681057"/>
          </a:xfrm>
          <a:custGeom>
            <a:avLst/>
            <a:gdLst/>
            <a:ahLst/>
            <a:cxnLst/>
            <a:rect r="r" b="b" t="t" l="l"/>
            <a:pathLst>
              <a:path h="1681057" w="2982521">
                <a:moveTo>
                  <a:pt x="0" y="0"/>
                </a:moveTo>
                <a:lnTo>
                  <a:pt x="2982521" y="0"/>
                </a:lnTo>
                <a:lnTo>
                  <a:pt x="2982521" y="1681057"/>
                </a:lnTo>
                <a:lnTo>
                  <a:pt x="0" y="16810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886829" y="2484030"/>
            <a:ext cx="1731429" cy="2519274"/>
          </a:xfrm>
          <a:custGeom>
            <a:avLst/>
            <a:gdLst/>
            <a:ahLst/>
            <a:cxnLst/>
            <a:rect r="r" b="b" t="t" l="l"/>
            <a:pathLst>
              <a:path h="2519274" w="1731429">
                <a:moveTo>
                  <a:pt x="0" y="0"/>
                </a:moveTo>
                <a:lnTo>
                  <a:pt x="1731429" y="0"/>
                </a:lnTo>
                <a:lnTo>
                  <a:pt x="1731429" y="2519275"/>
                </a:lnTo>
                <a:lnTo>
                  <a:pt x="0" y="2519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33948">
            <a:off x="14804719" y="4762829"/>
            <a:ext cx="1731429" cy="2519274"/>
          </a:xfrm>
          <a:custGeom>
            <a:avLst/>
            <a:gdLst/>
            <a:ahLst/>
            <a:cxnLst/>
            <a:rect r="r" b="b" t="t" l="l"/>
            <a:pathLst>
              <a:path h="2519274" w="1731429">
                <a:moveTo>
                  <a:pt x="0" y="0"/>
                </a:moveTo>
                <a:lnTo>
                  <a:pt x="1731428" y="0"/>
                </a:lnTo>
                <a:lnTo>
                  <a:pt x="1731428" y="2519274"/>
                </a:lnTo>
                <a:lnTo>
                  <a:pt x="0" y="2519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39150" y="2799122"/>
            <a:ext cx="6822950" cy="2344378"/>
          </a:xfrm>
          <a:custGeom>
            <a:avLst/>
            <a:gdLst/>
            <a:ahLst/>
            <a:cxnLst/>
            <a:rect r="r" b="b" t="t" l="l"/>
            <a:pathLst>
              <a:path h="2344378" w="6822950">
                <a:moveTo>
                  <a:pt x="0" y="0"/>
                </a:moveTo>
                <a:lnTo>
                  <a:pt x="6822950" y="0"/>
                </a:lnTo>
                <a:lnTo>
                  <a:pt x="6822950" y="2344378"/>
                </a:lnTo>
                <a:lnTo>
                  <a:pt x="0" y="234437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56200" y="5392456"/>
            <a:ext cx="6775600" cy="2741166"/>
          </a:xfrm>
          <a:custGeom>
            <a:avLst/>
            <a:gdLst/>
            <a:ahLst/>
            <a:cxnLst/>
            <a:rect r="r" b="b" t="t" l="l"/>
            <a:pathLst>
              <a:path h="2741166" w="6775600">
                <a:moveTo>
                  <a:pt x="0" y="0"/>
                </a:moveTo>
                <a:lnTo>
                  <a:pt x="6775600" y="0"/>
                </a:lnTo>
                <a:lnTo>
                  <a:pt x="6775600" y="2741167"/>
                </a:lnTo>
                <a:lnTo>
                  <a:pt x="0" y="27411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007813" y="207382"/>
            <a:ext cx="6085624" cy="453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</a:pPr>
            <a:r>
              <a:rPr lang="en-US" sz="4330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 IDENTIFY THE MOST COMMON PIZZA SIZE ORDERED.</a:t>
            </a:r>
          </a:p>
          <a:p>
            <a:pPr algn="ctr">
              <a:lnSpc>
                <a:spcPts val="9068"/>
              </a:lnSpc>
            </a:pPr>
          </a:p>
          <a:p>
            <a:pPr algn="ctr" marL="0" indent="0" lvl="0">
              <a:lnSpc>
                <a:spcPts val="9068"/>
              </a:lnSpc>
              <a:spcBef>
                <a:spcPct val="0"/>
              </a:spcBef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651517" y="8526581"/>
            <a:ext cx="2984967" cy="1679044"/>
          </a:xfrm>
          <a:custGeom>
            <a:avLst/>
            <a:gdLst/>
            <a:ahLst/>
            <a:cxnLst/>
            <a:rect r="r" b="b" t="t" l="l"/>
            <a:pathLst>
              <a:path h="1679044" w="2984967">
                <a:moveTo>
                  <a:pt x="0" y="0"/>
                </a:moveTo>
                <a:lnTo>
                  <a:pt x="2984966" y="0"/>
                </a:lnTo>
                <a:lnTo>
                  <a:pt x="2984966" y="1679044"/>
                </a:lnTo>
                <a:lnTo>
                  <a:pt x="0" y="167904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137" y="3041726"/>
            <a:ext cx="3824760" cy="3839157"/>
          </a:xfrm>
          <a:custGeom>
            <a:avLst/>
            <a:gdLst/>
            <a:ahLst/>
            <a:cxnLst/>
            <a:rect r="r" b="b" t="t" l="l"/>
            <a:pathLst>
              <a:path h="3839157" w="3824760">
                <a:moveTo>
                  <a:pt x="0" y="0"/>
                </a:moveTo>
                <a:lnTo>
                  <a:pt x="3824760" y="0"/>
                </a:lnTo>
                <a:lnTo>
                  <a:pt x="3824760" y="3839156"/>
                </a:lnTo>
                <a:lnTo>
                  <a:pt x="0" y="38391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84597" y="179685"/>
            <a:ext cx="9564449" cy="298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52"/>
              </a:lnSpc>
            </a:pPr>
            <a:r>
              <a:rPr lang="en-US" sz="4251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LIST THE TOP 5 MOST ORDERED PIZZA TYPES ALONG WITH THEIR QUANTITIES.</a:t>
            </a:r>
          </a:p>
          <a:p>
            <a:pPr algn="ctr" marL="0" indent="0" lvl="0">
              <a:lnSpc>
                <a:spcPts val="5952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10319023">
            <a:off x="-4016505" y="-2407413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0319023">
            <a:off x="13629736" y="61722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61721" y="8520845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8" y="0"/>
                </a:lnTo>
                <a:lnTo>
                  <a:pt x="3132048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963" y="291245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8" y="0"/>
                </a:lnTo>
                <a:lnTo>
                  <a:pt x="3132048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352775">
            <a:off x="2775656" y="1217786"/>
            <a:ext cx="1105336" cy="1803960"/>
          </a:xfrm>
          <a:custGeom>
            <a:avLst/>
            <a:gdLst/>
            <a:ahLst/>
            <a:cxnLst/>
            <a:rect r="r" b="b" t="t" l="l"/>
            <a:pathLst>
              <a:path h="1803960" w="1105336">
                <a:moveTo>
                  <a:pt x="0" y="0"/>
                </a:moveTo>
                <a:lnTo>
                  <a:pt x="1105336" y="0"/>
                </a:lnTo>
                <a:lnTo>
                  <a:pt x="1105336" y="1803960"/>
                </a:lnTo>
                <a:lnTo>
                  <a:pt x="0" y="18039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966055">
            <a:off x="14244527" y="1609355"/>
            <a:ext cx="1737031" cy="1895569"/>
          </a:xfrm>
          <a:custGeom>
            <a:avLst/>
            <a:gdLst/>
            <a:ahLst/>
            <a:cxnLst/>
            <a:rect r="r" b="b" t="t" l="l"/>
            <a:pathLst>
              <a:path h="1895569" w="1737031">
                <a:moveTo>
                  <a:pt x="0" y="0"/>
                </a:moveTo>
                <a:lnTo>
                  <a:pt x="1737031" y="0"/>
                </a:lnTo>
                <a:lnTo>
                  <a:pt x="1737031" y="1895569"/>
                </a:lnTo>
                <a:lnTo>
                  <a:pt x="0" y="18955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91048">
            <a:off x="13365011" y="6968775"/>
            <a:ext cx="1544100" cy="1658701"/>
          </a:xfrm>
          <a:custGeom>
            <a:avLst/>
            <a:gdLst/>
            <a:ahLst/>
            <a:cxnLst/>
            <a:rect r="r" b="b" t="t" l="l"/>
            <a:pathLst>
              <a:path h="1658701" w="1544100">
                <a:moveTo>
                  <a:pt x="0" y="0"/>
                </a:moveTo>
                <a:lnTo>
                  <a:pt x="1544101" y="0"/>
                </a:lnTo>
                <a:lnTo>
                  <a:pt x="1544101" y="1658702"/>
                </a:lnTo>
                <a:lnTo>
                  <a:pt x="0" y="165870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00874">
            <a:off x="2656897" y="7574646"/>
            <a:ext cx="1712546" cy="1450994"/>
          </a:xfrm>
          <a:custGeom>
            <a:avLst/>
            <a:gdLst/>
            <a:ahLst/>
            <a:cxnLst/>
            <a:rect r="r" b="b" t="t" l="l"/>
            <a:pathLst>
              <a:path h="1450994" w="1712546">
                <a:moveTo>
                  <a:pt x="0" y="0"/>
                </a:moveTo>
                <a:lnTo>
                  <a:pt x="1712546" y="0"/>
                </a:lnTo>
                <a:lnTo>
                  <a:pt x="1712546" y="1450994"/>
                </a:lnTo>
                <a:lnTo>
                  <a:pt x="0" y="14509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197881">
            <a:off x="13688653" y="-863706"/>
            <a:ext cx="6399963" cy="5655240"/>
          </a:xfrm>
          <a:custGeom>
            <a:avLst/>
            <a:gdLst/>
            <a:ahLst/>
            <a:cxnLst/>
            <a:rect r="r" b="b" t="t" l="l"/>
            <a:pathLst>
              <a:path h="5655240" w="6399963">
                <a:moveTo>
                  <a:pt x="0" y="0"/>
                </a:moveTo>
                <a:lnTo>
                  <a:pt x="6399963" y="0"/>
                </a:lnTo>
                <a:lnTo>
                  <a:pt x="6399963" y="5655240"/>
                </a:lnTo>
                <a:lnTo>
                  <a:pt x="0" y="5655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9092">
            <a:off x="-1507526" y="6430680"/>
            <a:ext cx="6399963" cy="5655240"/>
          </a:xfrm>
          <a:custGeom>
            <a:avLst/>
            <a:gdLst/>
            <a:ahLst/>
            <a:cxnLst/>
            <a:rect r="r" b="b" t="t" l="l"/>
            <a:pathLst>
              <a:path h="5655240" w="6399963">
                <a:moveTo>
                  <a:pt x="0" y="0"/>
                </a:moveTo>
                <a:lnTo>
                  <a:pt x="6399963" y="0"/>
                </a:lnTo>
                <a:lnTo>
                  <a:pt x="6399963" y="5655240"/>
                </a:lnTo>
                <a:lnTo>
                  <a:pt x="0" y="56552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8309921">
            <a:off x="15245268" y="5697832"/>
            <a:ext cx="2160076" cy="1217497"/>
          </a:xfrm>
          <a:custGeom>
            <a:avLst/>
            <a:gdLst/>
            <a:ahLst/>
            <a:cxnLst/>
            <a:rect r="r" b="b" t="t" l="l"/>
            <a:pathLst>
              <a:path h="1217497" w="2160076">
                <a:moveTo>
                  <a:pt x="0" y="0"/>
                </a:moveTo>
                <a:lnTo>
                  <a:pt x="2160076" y="0"/>
                </a:lnTo>
                <a:lnTo>
                  <a:pt x="2160076" y="1217498"/>
                </a:lnTo>
                <a:lnTo>
                  <a:pt x="0" y="1217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560218" y="2776306"/>
            <a:ext cx="7079907" cy="2776434"/>
          </a:xfrm>
          <a:custGeom>
            <a:avLst/>
            <a:gdLst/>
            <a:ahLst/>
            <a:cxnLst/>
            <a:rect r="r" b="b" t="t" l="l"/>
            <a:pathLst>
              <a:path h="2776434" w="7079907">
                <a:moveTo>
                  <a:pt x="0" y="0"/>
                </a:moveTo>
                <a:lnTo>
                  <a:pt x="7079907" y="0"/>
                </a:lnTo>
                <a:lnTo>
                  <a:pt x="7079907" y="2776434"/>
                </a:lnTo>
                <a:lnTo>
                  <a:pt x="0" y="277643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560218" y="5789875"/>
            <a:ext cx="6709591" cy="2730970"/>
          </a:xfrm>
          <a:custGeom>
            <a:avLst/>
            <a:gdLst/>
            <a:ahLst/>
            <a:cxnLst/>
            <a:rect r="r" b="b" t="t" l="l"/>
            <a:pathLst>
              <a:path h="2730970" w="6709591">
                <a:moveTo>
                  <a:pt x="0" y="0"/>
                </a:moveTo>
                <a:lnTo>
                  <a:pt x="6709591" y="0"/>
                </a:lnTo>
                <a:lnTo>
                  <a:pt x="6709591" y="2730970"/>
                </a:lnTo>
                <a:lnTo>
                  <a:pt x="0" y="273097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52593" y="8520845"/>
            <a:ext cx="3210824" cy="1806089"/>
          </a:xfrm>
          <a:custGeom>
            <a:avLst/>
            <a:gdLst/>
            <a:ahLst/>
            <a:cxnLst/>
            <a:rect r="r" b="b" t="t" l="l"/>
            <a:pathLst>
              <a:path h="1806089" w="3210824">
                <a:moveTo>
                  <a:pt x="0" y="0"/>
                </a:moveTo>
                <a:lnTo>
                  <a:pt x="3210824" y="0"/>
                </a:lnTo>
                <a:lnTo>
                  <a:pt x="3210824" y="1806089"/>
                </a:lnTo>
                <a:lnTo>
                  <a:pt x="0" y="1806089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319023">
            <a:off x="13249646" y="61722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319023">
            <a:off x="-4229462" y="-20574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94826" y="31260"/>
            <a:ext cx="14457309" cy="4020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78"/>
              </a:lnSpc>
            </a:pPr>
            <a:r>
              <a:rPr lang="en-US" sz="5556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JOIN THE NECESSARY TABLES TO FIND THE TOTAL QUANTITY OF EACH PIZZA CATEGORY ORDERED.</a:t>
            </a:r>
          </a:p>
          <a:p>
            <a:pPr algn="ctr" marL="0" indent="0" lvl="0">
              <a:lnSpc>
                <a:spcPts val="8898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-3108239">
            <a:off x="15441200" y="-1146052"/>
            <a:ext cx="4933421" cy="5377025"/>
          </a:xfrm>
          <a:custGeom>
            <a:avLst/>
            <a:gdLst/>
            <a:ahLst/>
            <a:cxnLst/>
            <a:rect r="r" b="b" t="t" l="l"/>
            <a:pathLst>
              <a:path h="5377025" w="4933421">
                <a:moveTo>
                  <a:pt x="0" y="0"/>
                </a:moveTo>
                <a:lnTo>
                  <a:pt x="4933420" y="0"/>
                </a:lnTo>
                <a:lnTo>
                  <a:pt x="4933420" y="5377025"/>
                </a:lnTo>
                <a:lnTo>
                  <a:pt x="0" y="53770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399662" y="6461656"/>
            <a:ext cx="5656928" cy="5593288"/>
          </a:xfrm>
          <a:custGeom>
            <a:avLst/>
            <a:gdLst/>
            <a:ahLst/>
            <a:cxnLst/>
            <a:rect r="r" b="b" t="t" l="l"/>
            <a:pathLst>
              <a:path h="5593288" w="5656928">
                <a:moveTo>
                  <a:pt x="0" y="0"/>
                </a:moveTo>
                <a:lnTo>
                  <a:pt x="5656928" y="0"/>
                </a:lnTo>
                <a:lnTo>
                  <a:pt x="5656928" y="5593288"/>
                </a:lnTo>
                <a:lnTo>
                  <a:pt x="0" y="55932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123790">
            <a:off x="14999852" y="4868847"/>
            <a:ext cx="2904567" cy="1367787"/>
          </a:xfrm>
          <a:custGeom>
            <a:avLst/>
            <a:gdLst/>
            <a:ahLst/>
            <a:cxnLst/>
            <a:rect r="r" b="b" t="t" l="l"/>
            <a:pathLst>
              <a:path h="1367787" w="2904567">
                <a:moveTo>
                  <a:pt x="0" y="0"/>
                </a:moveTo>
                <a:lnTo>
                  <a:pt x="2904566" y="0"/>
                </a:lnTo>
                <a:lnTo>
                  <a:pt x="2904566" y="1367786"/>
                </a:lnTo>
                <a:lnTo>
                  <a:pt x="0" y="13677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85689" y="3383485"/>
            <a:ext cx="1837054" cy="2701550"/>
          </a:xfrm>
          <a:custGeom>
            <a:avLst/>
            <a:gdLst/>
            <a:ahLst/>
            <a:cxnLst/>
            <a:rect r="r" b="b" t="t" l="l"/>
            <a:pathLst>
              <a:path h="2701550" w="1837054">
                <a:moveTo>
                  <a:pt x="0" y="0"/>
                </a:moveTo>
                <a:lnTo>
                  <a:pt x="1837055" y="0"/>
                </a:lnTo>
                <a:lnTo>
                  <a:pt x="1837055" y="2701550"/>
                </a:lnTo>
                <a:lnTo>
                  <a:pt x="0" y="27015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477215">
            <a:off x="15987947" y="7534878"/>
            <a:ext cx="1731429" cy="2519274"/>
          </a:xfrm>
          <a:custGeom>
            <a:avLst/>
            <a:gdLst/>
            <a:ahLst/>
            <a:cxnLst/>
            <a:rect r="r" b="b" t="t" l="l"/>
            <a:pathLst>
              <a:path h="2519274" w="1731429">
                <a:moveTo>
                  <a:pt x="0" y="0"/>
                </a:moveTo>
                <a:lnTo>
                  <a:pt x="1731429" y="0"/>
                </a:lnTo>
                <a:lnTo>
                  <a:pt x="1731429" y="2519274"/>
                </a:lnTo>
                <a:lnTo>
                  <a:pt x="0" y="2519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455805" y="3191202"/>
            <a:ext cx="5134219" cy="2893833"/>
          </a:xfrm>
          <a:custGeom>
            <a:avLst/>
            <a:gdLst/>
            <a:ahLst/>
            <a:cxnLst/>
            <a:rect r="r" b="b" t="t" l="l"/>
            <a:pathLst>
              <a:path h="2893833" w="5134219">
                <a:moveTo>
                  <a:pt x="0" y="0"/>
                </a:moveTo>
                <a:lnTo>
                  <a:pt x="5134220" y="0"/>
                </a:lnTo>
                <a:lnTo>
                  <a:pt x="5134220" y="2893833"/>
                </a:lnTo>
                <a:lnTo>
                  <a:pt x="0" y="289383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32692" y="6312508"/>
            <a:ext cx="6380447" cy="2482007"/>
          </a:xfrm>
          <a:custGeom>
            <a:avLst/>
            <a:gdLst/>
            <a:ahLst/>
            <a:cxnLst/>
            <a:rect r="r" b="b" t="t" l="l"/>
            <a:pathLst>
              <a:path h="2482007" w="6380447">
                <a:moveTo>
                  <a:pt x="0" y="0"/>
                </a:moveTo>
                <a:lnTo>
                  <a:pt x="6380446" y="0"/>
                </a:lnTo>
                <a:lnTo>
                  <a:pt x="6380446" y="2482007"/>
                </a:lnTo>
                <a:lnTo>
                  <a:pt x="0" y="248200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97561" y="8683477"/>
            <a:ext cx="2850707" cy="1603523"/>
          </a:xfrm>
          <a:custGeom>
            <a:avLst/>
            <a:gdLst/>
            <a:ahLst/>
            <a:cxnLst/>
            <a:rect r="r" b="b" t="t" l="l"/>
            <a:pathLst>
              <a:path h="1603523" w="2850707">
                <a:moveTo>
                  <a:pt x="0" y="0"/>
                </a:moveTo>
                <a:lnTo>
                  <a:pt x="2850708" y="0"/>
                </a:lnTo>
                <a:lnTo>
                  <a:pt x="2850708" y="1603523"/>
                </a:lnTo>
                <a:lnTo>
                  <a:pt x="0" y="16035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66797">
            <a:off x="13629736" y="-30861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6797">
            <a:off x="-5703238" y="7621271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-1563740" y="4865437"/>
            <a:ext cx="4679703" cy="912542"/>
          </a:xfrm>
          <a:custGeom>
            <a:avLst/>
            <a:gdLst/>
            <a:ahLst/>
            <a:cxnLst/>
            <a:rect r="r" b="b" t="t" l="l"/>
            <a:pathLst>
              <a:path h="912542" w="4679703">
                <a:moveTo>
                  <a:pt x="0" y="0"/>
                </a:moveTo>
                <a:lnTo>
                  <a:pt x="4679702" y="0"/>
                </a:lnTo>
                <a:lnTo>
                  <a:pt x="4679702" y="912542"/>
                </a:lnTo>
                <a:lnTo>
                  <a:pt x="0" y="912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5400000">
            <a:off x="14919449" y="4687229"/>
            <a:ext cx="4679703" cy="912542"/>
          </a:xfrm>
          <a:custGeom>
            <a:avLst/>
            <a:gdLst/>
            <a:ahLst/>
            <a:cxnLst/>
            <a:rect r="r" b="b" t="t" l="l"/>
            <a:pathLst>
              <a:path h="912542" w="4679703">
                <a:moveTo>
                  <a:pt x="4679702" y="912542"/>
                </a:moveTo>
                <a:lnTo>
                  <a:pt x="0" y="912542"/>
                </a:lnTo>
                <a:lnTo>
                  <a:pt x="0" y="0"/>
                </a:lnTo>
                <a:lnTo>
                  <a:pt x="4679702" y="0"/>
                </a:lnTo>
                <a:lnTo>
                  <a:pt x="4679702" y="9125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4412429"/>
            <a:ext cx="1803031" cy="2057400"/>
          </a:xfrm>
          <a:custGeom>
            <a:avLst/>
            <a:gdLst/>
            <a:ahLst/>
            <a:cxnLst/>
            <a:rect r="r" b="b" t="t" l="l"/>
            <a:pathLst>
              <a:path h="2057400" w="1803031">
                <a:moveTo>
                  <a:pt x="0" y="0"/>
                </a:moveTo>
                <a:lnTo>
                  <a:pt x="1803031" y="0"/>
                </a:lnTo>
                <a:lnTo>
                  <a:pt x="1803031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8809" y="8995844"/>
            <a:ext cx="2109726" cy="1829708"/>
          </a:xfrm>
          <a:custGeom>
            <a:avLst/>
            <a:gdLst/>
            <a:ahLst/>
            <a:cxnLst/>
            <a:rect r="r" b="b" t="t" l="l"/>
            <a:pathLst>
              <a:path h="1829708" w="2109726">
                <a:moveTo>
                  <a:pt x="0" y="0"/>
                </a:moveTo>
                <a:lnTo>
                  <a:pt x="2109726" y="0"/>
                </a:lnTo>
                <a:lnTo>
                  <a:pt x="2109726" y="1829707"/>
                </a:lnTo>
                <a:lnTo>
                  <a:pt x="0" y="18297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194275" y="9468632"/>
            <a:ext cx="1782584" cy="1636736"/>
          </a:xfrm>
          <a:custGeom>
            <a:avLst/>
            <a:gdLst/>
            <a:ahLst/>
            <a:cxnLst/>
            <a:rect r="r" b="b" t="t" l="l"/>
            <a:pathLst>
              <a:path h="1636736" w="1782584">
                <a:moveTo>
                  <a:pt x="0" y="0"/>
                </a:moveTo>
                <a:lnTo>
                  <a:pt x="1782584" y="0"/>
                </a:lnTo>
                <a:lnTo>
                  <a:pt x="1782584" y="1636736"/>
                </a:lnTo>
                <a:lnTo>
                  <a:pt x="0" y="16367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838535" y="8649971"/>
            <a:ext cx="2713597" cy="2057400"/>
          </a:xfrm>
          <a:custGeom>
            <a:avLst/>
            <a:gdLst/>
            <a:ahLst/>
            <a:cxnLst/>
            <a:rect r="r" b="b" t="t" l="l"/>
            <a:pathLst>
              <a:path h="2057400" w="2713597">
                <a:moveTo>
                  <a:pt x="0" y="0"/>
                </a:moveTo>
                <a:lnTo>
                  <a:pt x="2713597" y="0"/>
                </a:lnTo>
                <a:lnTo>
                  <a:pt x="2713597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19840" y="7605445"/>
            <a:ext cx="1837054" cy="2701550"/>
          </a:xfrm>
          <a:custGeom>
            <a:avLst/>
            <a:gdLst/>
            <a:ahLst/>
            <a:cxnLst/>
            <a:rect r="r" b="b" t="t" l="l"/>
            <a:pathLst>
              <a:path h="2701550" w="1837054">
                <a:moveTo>
                  <a:pt x="0" y="0"/>
                </a:moveTo>
                <a:lnTo>
                  <a:pt x="1837054" y="0"/>
                </a:lnTo>
                <a:lnTo>
                  <a:pt x="1837054" y="2701550"/>
                </a:lnTo>
                <a:lnTo>
                  <a:pt x="0" y="2701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485598">
            <a:off x="17369473" y="7727829"/>
            <a:ext cx="1837054" cy="2701550"/>
          </a:xfrm>
          <a:custGeom>
            <a:avLst/>
            <a:gdLst/>
            <a:ahLst/>
            <a:cxnLst/>
            <a:rect r="r" b="b" t="t" l="l"/>
            <a:pathLst>
              <a:path h="2701550" w="1837054">
                <a:moveTo>
                  <a:pt x="0" y="0"/>
                </a:moveTo>
                <a:lnTo>
                  <a:pt x="1837054" y="0"/>
                </a:lnTo>
                <a:lnTo>
                  <a:pt x="1837054" y="2701550"/>
                </a:lnTo>
                <a:lnTo>
                  <a:pt x="0" y="27015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9840" y="1732120"/>
            <a:ext cx="7896226" cy="762537"/>
          </a:xfrm>
          <a:custGeom>
            <a:avLst/>
            <a:gdLst/>
            <a:ahLst/>
            <a:cxnLst/>
            <a:rect r="r" b="b" t="t" l="l"/>
            <a:pathLst>
              <a:path h="762537" w="7896226">
                <a:moveTo>
                  <a:pt x="0" y="0"/>
                </a:moveTo>
                <a:lnTo>
                  <a:pt x="7896226" y="0"/>
                </a:lnTo>
                <a:lnTo>
                  <a:pt x="7896226" y="762537"/>
                </a:lnTo>
                <a:lnTo>
                  <a:pt x="0" y="762537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-2466" r="0" b="-6096"/>
            </a:stretch>
          </a:blipFill>
        </p:spPr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9901991" y="935804"/>
          <a:ext cx="4678189" cy="9315450"/>
        </p:xfrm>
        <a:graphic>
          <a:graphicData uri="http://schemas.openxmlformats.org/drawingml/2006/table">
            <a:tbl>
              <a:tblPr/>
              <a:tblGrid>
                <a:gridCol w="2339095"/>
                <a:gridCol w="2339095"/>
              </a:tblGrid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hr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no_of_orders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1231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2520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13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2455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14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1472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15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1468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16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1920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17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2336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2399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2009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20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1642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1198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22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663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23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28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10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8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22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9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93"/>
                        </a:lnSpc>
                        <a:defRPr/>
                      </a:pPr>
                      <a:r>
                        <a:rPr lang="en-US" sz="1423">
                          <a:solidFill>
                            <a:srgbClr val="000000"/>
                          </a:solidFill>
                          <a:latin typeface="Wedges"/>
                          <a:ea typeface="Wedges"/>
                          <a:cs typeface="Wedges"/>
                          <a:sym typeface="Wedges"/>
                        </a:rPr>
                        <a:t>1</a:t>
                      </a:r>
                      <a:endParaRPr lang="en-US" sz="1100"/>
                    </a:p>
                  </a:txBody>
                  <a:tcPr marL="123825" marR="123825" marT="123825" marB="123825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4" id="14"/>
          <p:cNvSpPr txBox="true"/>
          <p:nvPr/>
        </p:nvSpPr>
        <p:spPr>
          <a:xfrm rot="0">
            <a:off x="-203350" y="102777"/>
            <a:ext cx="13332219" cy="2879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6"/>
              </a:lnSpc>
            </a:pPr>
            <a:r>
              <a:rPr lang="en-US" sz="4368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DETERMINE THE DISTRIBUTION OF ORDERS BY HOUR OF THE DAY.</a:t>
            </a:r>
          </a:p>
          <a:p>
            <a:pPr algn="ctr" marL="0" indent="0" lvl="0">
              <a:lnSpc>
                <a:spcPts val="11024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6803580" y="8180995"/>
            <a:ext cx="3744009" cy="2106005"/>
          </a:xfrm>
          <a:custGeom>
            <a:avLst/>
            <a:gdLst/>
            <a:ahLst/>
            <a:cxnLst/>
            <a:rect r="r" b="b" t="t" l="l"/>
            <a:pathLst>
              <a:path h="2106005" w="3744009">
                <a:moveTo>
                  <a:pt x="0" y="0"/>
                </a:moveTo>
                <a:lnTo>
                  <a:pt x="3744009" y="0"/>
                </a:lnTo>
                <a:lnTo>
                  <a:pt x="3744009" y="2106005"/>
                </a:lnTo>
                <a:lnTo>
                  <a:pt x="0" y="210600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8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29191">
            <a:off x="-2148856" y="7200900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429191">
            <a:off x="12971406" y="-2511532"/>
            <a:ext cx="9316528" cy="6172200"/>
          </a:xfrm>
          <a:custGeom>
            <a:avLst/>
            <a:gdLst/>
            <a:ahLst/>
            <a:cxnLst/>
            <a:rect r="r" b="b" t="t" l="l"/>
            <a:pathLst>
              <a:path h="6172200" w="9316528">
                <a:moveTo>
                  <a:pt x="0" y="0"/>
                </a:moveTo>
                <a:lnTo>
                  <a:pt x="9316528" y="0"/>
                </a:lnTo>
                <a:lnTo>
                  <a:pt x="9316528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-2091985" y="-1554295"/>
            <a:ext cx="4573591" cy="4567874"/>
          </a:xfrm>
          <a:custGeom>
            <a:avLst/>
            <a:gdLst/>
            <a:ahLst/>
            <a:cxnLst/>
            <a:rect r="r" b="b" t="t" l="l"/>
            <a:pathLst>
              <a:path h="4567874" w="4573591">
                <a:moveTo>
                  <a:pt x="0" y="0"/>
                </a:moveTo>
                <a:lnTo>
                  <a:pt x="4573591" y="0"/>
                </a:lnTo>
                <a:lnTo>
                  <a:pt x="4573591" y="4567874"/>
                </a:lnTo>
                <a:lnTo>
                  <a:pt x="0" y="456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99764">
            <a:off x="13951815" y="6327514"/>
            <a:ext cx="5691778" cy="5867813"/>
          </a:xfrm>
          <a:custGeom>
            <a:avLst/>
            <a:gdLst/>
            <a:ahLst/>
            <a:cxnLst/>
            <a:rect r="r" b="b" t="t" l="l"/>
            <a:pathLst>
              <a:path h="5867813" w="5691778">
                <a:moveTo>
                  <a:pt x="0" y="0"/>
                </a:moveTo>
                <a:lnTo>
                  <a:pt x="5691779" y="0"/>
                </a:lnTo>
                <a:lnTo>
                  <a:pt x="5691779" y="5867813"/>
                </a:lnTo>
                <a:lnTo>
                  <a:pt x="0" y="58678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249024">
            <a:off x="15838987" y="2129298"/>
            <a:ext cx="3581366" cy="4939816"/>
          </a:xfrm>
          <a:custGeom>
            <a:avLst/>
            <a:gdLst/>
            <a:ahLst/>
            <a:cxnLst/>
            <a:rect r="r" b="b" t="t" l="l"/>
            <a:pathLst>
              <a:path h="4939816" w="3581366">
                <a:moveTo>
                  <a:pt x="0" y="0"/>
                </a:moveTo>
                <a:lnTo>
                  <a:pt x="3581366" y="0"/>
                </a:lnTo>
                <a:lnTo>
                  <a:pt x="3581366" y="4939816"/>
                </a:lnTo>
                <a:lnTo>
                  <a:pt x="0" y="49398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371213" y="3961638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7" y="0"/>
                </a:lnTo>
                <a:lnTo>
                  <a:pt x="3132047" y="1474910"/>
                </a:lnTo>
                <a:lnTo>
                  <a:pt x="0" y="1474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078113" y="111643"/>
            <a:ext cx="3132047" cy="1474910"/>
          </a:xfrm>
          <a:custGeom>
            <a:avLst/>
            <a:gdLst/>
            <a:ahLst/>
            <a:cxnLst/>
            <a:rect r="r" b="b" t="t" l="l"/>
            <a:pathLst>
              <a:path h="1474910" w="3132047">
                <a:moveTo>
                  <a:pt x="0" y="0"/>
                </a:moveTo>
                <a:lnTo>
                  <a:pt x="3132048" y="0"/>
                </a:lnTo>
                <a:lnTo>
                  <a:pt x="3132048" y="1474909"/>
                </a:lnTo>
                <a:lnTo>
                  <a:pt x="0" y="14749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76942" y="1904721"/>
            <a:ext cx="6476804" cy="2694485"/>
          </a:xfrm>
          <a:custGeom>
            <a:avLst/>
            <a:gdLst/>
            <a:ahLst/>
            <a:cxnLst/>
            <a:rect r="r" b="b" t="t" l="l"/>
            <a:pathLst>
              <a:path h="2694485" w="6476804">
                <a:moveTo>
                  <a:pt x="0" y="0"/>
                </a:moveTo>
                <a:lnTo>
                  <a:pt x="6476804" y="0"/>
                </a:lnTo>
                <a:lnTo>
                  <a:pt x="6476804" y="2694485"/>
                </a:lnTo>
                <a:lnTo>
                  <a:pt x="0" y="26944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43404" y="5237381"/>
            <a:ext cx="8820684" cy="2886113"/>
          </a:xfrm>
          <a:custGeom>
            <a:avLst/>
            <a:gdLst/>
            <a:ahLst/>
            <a:cxnLst/>
            <a:rect r="r" b="b" t="t" l="l"/>
            <a:pathLst>
              <a:path h="2886113" w="8820684">
                <a:moveTo>
                  <a:pt x="0" y="0"/>
                </a:moveTo>
                <a:lnTo>
                  <a:pt x="8820684" y="0"/>
                </a:lnTo>
                <a:lnTo>
                  <a:pt x="8820684" y="2886113"/>
                </a:lnTo>
                <a:lnTo>
                  <a:pt x="0" y="28861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046174" y="35443"/>
            <a:ext cx="13215144" cy="123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46"/>
              </a:lnSpc>
              <a:spcBef>
                <a:spcPct val="0"/>
              </a:spcBef>
            </a:pPr>
            <a:r>
              <a:rPr lang="en-US" sz="3532">
                <a:solidFill>
                  <a:srgbClr val="7B3C15"/>
                </a:solidFill>
                <a:latin typeface="Wedges"/>
                <a:ea typeface="Wedges"/>
                <a:cs typeface="Wedges"/>
                <a:sym typeface="Wedges"/>
              </a:rPr>
              <a:t>JOIN RELEVANT TABLES TO FIND THE CATEGORY-WISE DISTRIBUTION OF PIZZAS.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7567320" y="8513235"/>
            <a:ext cx="3153360" cy="1773765"/>
          </a:xfrm>
          <a:custGeom>
            <a:avLst/>
            <a:gdLst/>
            <a:ahLst/>
            <a:cxnLst/>
            <a:rect r="r" b="b" t="t" l="l"/>
            <a:pathLst>
              <a:path h="1773765" w="3153360">
                <a:moveTo>
                  <a:pt x="0" y="0"/>
                </a:moveTo>
                <a:lnTo>
                  <a:pt x="3153360" y="0"/>
                </a:lnTo>
                <a:lnTo>
                  <a:pt x="3153360" y="1773765"/>
                </a:lnTo>
                <a:lnTo>
                  <a:pt x="0" y="1773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DAGUZBIEk0k</dc:identifier>
  <dcterms:modified xsi:type="dcterms:W3CDTF">2011-08-01T06:04:30Z</dcterms:modified>
  <cp:revision>1</cp:revision>
  <dc:title>PizzaHut Sales Report SQL Case Study</dc:title>
</cp:coreProperties>
</file>